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6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93802C-E11D-41CE-9BE9-CEB024D1AAFF}" v="180" dt="2026-05-26T11:48:35.7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54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440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882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521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290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9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90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21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03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22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13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2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3">
            <a:extLst>
              <a:ext uri="{FF2B5EF4-FFF2-40B4-BE49-F238E27FC236}">
                <a16:creationId xmlns:a16="http://schemas.microsoft.com/office/drawing/2014/main" id="{8BEC44CD-E290-4D60-A056-5BA05B182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203AAA8-65C0-A60E-58BA-9FED10C5F3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" y="-4"/>
            <a:ext cx="12192001" cy="6858001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2" cy="2450592"/>
          </a:xfrm>
        </p:spPr>
        <p:txBody>
          <a:bodyPr anchor="t">
            <a:normAutofit/>
          </a:bodyPr>
          <a:lstStyle/>
          <a:p>
            <a:r>
              <a:rPr lang="hu-HU" sz="6000">
                <a:solidFill>
                  <a:srgbClr val="FFFFFF"/>
                </a:solidFill>
              </a:rPr>
              <a:t>Határtalanul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652366" y="4376921"/>
            <a:ext cx="5040785" cy="18287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z="2400">
                <a:solidFill>
                  <a:srgbClr val="FFFFFF"/>
                </a:solidFill>
              </a:rPr>
              <a:t>Készítették: Schulcz Franciska, Horváth Dorina, Györke Hanna Léna, Bognár Eszter</a:t>
            </a:r>
            <a:endParaRPr lang="hu-HU"/>
          </a:p>
        </p:txBody>
      </p:sp>
      <p:sp>
        <p:nvSpPr>
          <p:cNvPr id="28" name="Rectangle 15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7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6DDBDEF0-959F-4097-E813-77A6B80AA4B9}"/>
              </a:ext>
            </a:extLst>
          </p:cNvPr>
          <p:cNvSpPr txBox="1"/>
          <p:nvPr/>
        </p:nvSpPr>
        <p:spPr>
          <a:xfrm>
            <a:off x="701841" y="2095499"/>
            <a:ext cx="616560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2000" i="1"/>
              <a:t>2026. 04. 30.- 3. nap</a:t>
            </a:r>
            <a:endParaRPr lang="hu-HU" sz="2000" b="1" dirty="0"/>
          </a:p>
          <a:p>
            <a:endParaRPr lang="hu-HU" sz="2000" i="1" dirty="0"/>
          </a:p>
        </p:txBody>
      </p:sp>
    </p:spTree>
    <p:extLst>
      <p:ext uri="{BB962C8B-B14F-4D97-AF65-F5344CB8AC3E}">
        <p14:creationId xmlns:p14="http://schemas.microsoft.com/office/powerpoint/2010/main" val="4266748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8A18C33-3F0B-46B0-013C-4BB986C77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5160" y="978408"/>
            <a:ext cx="4745736" cy="146304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err="1"/>
              <a:t>Farkaslaka</a:t>
            </a:r>
            <a:r>
              <a:rPr lang="en-US"/>
              <a:t>: Tamási Áron sírja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E1E7FDE-D6AF-242A-EE04-5BAD1BFC29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07"/>
          <a:stretch>
            <a:fillRect/>
          </a:stretch>
        </p:blipFill>
        <p:spPr>
          <a:xfrm>
            <a:off x="517868" y="508090"/>
            <a:ext cx="5714797" cy="5855024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6407" y="508090"/>
            <a:ext cx="4660733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17D4FB1-0302-DCE5-119B-4269E7D2C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5160" y="2578608"/>
            <a:ext cx="4672584" cy="37673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Először Tamási Áron </a:t>
            </a:r>
            <a:r>
              <a:rPr lang="en-US" dirty="0" err="1">
                <a:ea typeface="+mn-lt"/>
                <a:cs typeface="+mn-lt"/>
              </a:rPr>
              <a:t>sírjához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mentünk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melyet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megkoszorúztunk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>
              <a:buNone/>
            </a:pPr>
            <a:r>
              <a:rPr lang="en-US" sz="1600" b="1" dirty="0">
                <a:ea typeface="+mn-lt"/>
                <a:cs typeface="+mn-lt"/>
              </a:rPr>
              <a:t>Tamási Áron (1897–1966) – A </a:t>
            </a:r>
            <a:r>
              <a:rPr lang="en-US" sz="1600" b="1" dirty="0" err="1">
                <a:ea typeface="+mn-lt"/>
                <a:cs typeface="+mn-lt"/>
              </a:rPr>
              <a:t>székely</a:t>
            </a:r>
            <a:r>
              <a:rPr lang="en-US" sz="1600" b="1" dirty="0">
                <a:ea typeface="+mn-lt"/>
                <a:cs typeface="+mn-lt"/>
              </a:rPr>
              <a:t> </a:t>
            </a:r>
            <a:r>
              <a:rPr lang="en-US" sz="1600" b="1" dirty="0" err="1">
                <a:ea typeface="+mn-lt"/>
                <a:cs typeface="+mn-lt"/>
              </a:rPr>
              <a:t>szó</a:t>
            </a:r>
            <a:r>
              <a:rPr lang="en-US" sz="1600" b="1" dirty="0">
                <a:ea typeface="+mn-lt"/>
                <a:cs typeface="+mn-lt"/>
              </a:rPr>
              <a:t> </a:t>
            </a:r>
            <a:r>
              <a:rPr lang="en-US" sz="1600" b="1" dirty="0" err="1">
                <a:ea typeface="+mn-lt"/>
                <a:cs typeface="+mn-lt"/>
              </a:rPr>
              <a:t>mestere</a:t>
            </a:r>
            <a:endParaRPr lang="en-US" sz="1600" dirty="0" err="1"/>
          </a:p>
          <a:p>
            <a:pPr>
              <a:buFont typeface="Arial"/>
              <a:buChar char="•"/>
            </a:pPr>
            <a:r>
              <a:rPr lang="en-US" sz="1400" b="1" dirty="0" err="1">
                <a:ea typeface="+mn-lt"/>
                <a:cs typeface="+mn-lt"/>
              </a:rPr>
              <a:t>Származás</a:t>
            </a:r>
            <a:r>
              <a:rPr lang="en-US" sz="1400" b="1" dirty="0">
                <a:ea typeface="+mn-lt"/>
                <a:cs typeface="+mn-lt"/>
              </a:rPr>
              <a:t>:</a:t>
            </a:r>
            <a:r>
              <a:rPr lang="en-US" sz="1400" dirty="0">
                <a:ea typeface="+mn-lt"/>
                <a:cs typeface="+mn-lt"/>
              </a:rPr>
              <a:t> Farkaslakán </a:t>
            </a:r>
            <a:r>
              <a:rPr lang="en-US" sz="1400" dirty="0" err="1">
                <a:ea typeface="+mn-lt"/>
                <a:cs typeface="+mn-lt"/>
              </a:rPr>
              <a:t>született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szegény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parasztcsaládban</a:t>
            </a:r>
            <a:r>
              <a:rPr lang="en-US" sz="1400" dirty="0">
                <a:ea typeface="+mn-lt"/>
                <a:cs typeface="+mn-lt"/>
              </a:rPr>
              <a:t>, a </a:t>
            </a:r>
            <a:r>
              <a:rPr lang="en-US" sz="1400" dirty="0" err="1">
                <a:ea typeface="+mn-lt"/>
                <a:cs typeface="+mn-lt"/>
              </a:rPr>
              <a:t>háború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után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Budapesten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élt</a:t>
            </a:r>
            <a:r>
              <a:rPr lang="en-US" sz="1400" dirty="0">
                <a:ea typeface="+mn-lt"/>
                <a:cs typeface="+mn-lt"/>
              </a:rPr>
              <a:t>, de </a:t>
            </a:r>
            <a:r>
              <a:rPr lang="en-US" sz="1400" dirty="0" err="1">
                <a:ea typeface="+mn-lt"/>
                <a:cs typeface="+mn-lt"/>
              </a:rPr>
              <a:t>szülőföldjén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temették</a:t>
            </a:r>
            <a:r>
              <a:rPr lang="en-US" sz="1400" dirty="0">
                <a:ea typeface="+mn-lt"/>
                <a:cs typeface="+mn-lt"/>
              </a:rPr>
              <a:t> el.</a:t>
            </a:r>
            <a:endParaRPr lang="en-US" sz="1400" dirty="0"/>
          </a:p>
          <a:p>
            <a:pPr>
              <a:buFont typeface="Arial"/>
              <a:buChar char="•"/>
            </a:pPr>
            <a:r>
              <a:rPr lang="en-US" sz="1400" b="1" dirty="0" err="1"/>
              <a:t>Fő</a:t>
            </a:r>
            <a:r>
              <a:rPr lang="en-US" sz="1400" b="1" dirty="0"/>
              <a:t> </a:t>
            </a:r>
            <a:r>
              <a:rPr lang="en-US" sz="1400" b="1" dirty="0" err="1"/>
              <a:t>műve</a:t>
            </a:r>
            <a:r>
              <a:rPr lang="en-US" sz="1400" b="1" dirty="0"/>
              <a:t>:</a:t>
            </a:r>
            <a:r>
              <a:rPr lang="en-US" sz="1400" dirty="0"/>
              <a:t> </a:t>
            </a:r>
            <a:r>
              <a:rPr lang="hu-HU" sz="1400" dirty="0"/>
              <a:t>a</a:t>
            </a:r>
            <a:r>
              <a:rPr lang="en-US" sz="1400" dirty="0"/>
              <a:t>z </a:t>
            </a:r>
            <a:r>
              <a:rPr lang="en-US" sz="1400" i="1" dirty="0" err="1"/>
              <a:t>Ábel-trilógia</a:t>
            </a:r>
            <a:r>
              <a:rPr lang="en-US" sz="1400" dirty="0"/>
              <a:t> (</a:t>
            </a:r>
            <a:r>
              <a:rPr lang="en-US" sz="1400" i="1" dirty="0"/>
              <a:t>Ábel a </a:t>
            </a:r>
            <a:r>
              <a:rPr lang="en-US" sz="1400" i="1" dirty="0" err="1"/>
              <a:t>rengetegben</a:t>
            </a:r>
            <a:r>
              <a:rPr lang="hu-HU" sz="1400" i="1" dirty="0"/>
              <a:t>, Ábel az országban, Ábel Amerikában</a:t>
            </a:r>
            <a:r>
              <a:rPr lang="en-US" sz="1400" dirty="0"/>
              <a:t>)</a:t>
            </a:r>
            <a:r>
              <a:rPr lang="hu-HU" sz="1400" dirty="0"/>
              <a:t>.</a:t>
            </a:r>
            <a:r>
              <a:rPr lang="en-US" sz="1400" dirty="0"/>
              <a:t> </a:t>
            </a:r>
            <a:r>
              <a:rPr lang="hu-HU" sz="1400" dirty="0"/>
              <a:t> A regénytrilógia a</a:t>
            </a:r>
            <a:r>
              <a:rPr lang="en-US" sz="1400" dirty="0"/>
              <a:t> </a:t>
            </a:r>
            <a:r>
              <a:rPr lang="en-US" sz="1400" dirty="0" err="1"/>
              <a:t>székely</a:t>
            </a:r>
            <a:r>
              <a:rPr lang="en-US" sz="1400" dirty="0"/>
              <a:t> ember </a:t>
            </a:r>
            <a:r>
              <a:rPr lang="en-US" sz="1400" dirty="0" err="1"/>
              <a:t>talpraesettségét</a:t>
            </a:r>
            <a:r>
              <a:rPr lang="en-US" sz="1400" dirty="0"/>
              <a:t> </a:t>
            </a:r>
            <a:r>
              <a:rPr lang="en-US" sz="1400" dirty="0" err="1"/>
              <a:t>és</a:t>
            </a:r>
            <a:r>
              <a:rPr lang="en-US" sz="1400" dirty="0"/>
              <a:t> </a:t>
            </a:r>
            <a:r>
              <a:rPr lang="en-US" sz="1400" dirty="0" err="1"/>
              <a:t>tisztaságát</a:t>
            </a:r>
            <a:r>
              <a:rPr lang="en-US" sz="1400" dirty="0"/>
              <a:t> </a:t>
            </a:r>
            <a:r>
              <a:rPr lang="en-US" sz="1400" dirty="0" err="1"/>
              <a:t>mutatja</a:t>
            </a:r>
            <a:r>
              <a:rPr lang="en-US" sz="1400" dirty="0"/>
              <a:t> be.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i="1" dirty="0">
              <a:ea typeface="+mn-lt"/>
              <a:cs typeface="+mn-lt"/>
            </a:endParaRPr>
          </a:p>
          <a:p>
            <a:endParaRPr lang="en-US" i="1" dirty="0"/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41C6232B-56F4-0E70-E3BA-D3C2089D5928}"/>
              </a:ext>
            </a:extLst>
          </p:cNvPr>
          <p:cNvSpPr txBox="1"/>
          <p:nvPr/>
        </p:nvSpPr>
        <p:spPr>
          <a:xfrm>
            <a:off x="3048000" y="3429000"/>
            <a:ext cx="60960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hu-HU" sz="2000">
              <a:solidFill>
                <a:srgbClr val="080809"/>
              </a:solidFill>
              <a:latin typeface="Segoe UI Historic"/>
              <a:ea typeface="Segoe UI Historic"/>
              <a:cs typeface="Segoe UI Historic"/>
            </a:endParaRPr>
          </a:p>
        </p:txBody>
      </p:sp>
    </p:spTree>
    <p:extLst>
      <p:ext uri="{BB962C8B-B14F-4D97-AF65-F5344CB8AC3E}">
        <p14:creationId xmlns:p14="http://schemas.microsoft.com/office/powerpoint/2010/main" val="2889437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E31A283-A10B-F296-29DF-C5A51F45B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912" y="978408"/>
            <a:ext cx="5513832" cy="1463040"/>
          </a:xfrm>
        </p:spPr>
        <p:txBody>
          <a:bodyPr>
            <a:normAutofit/>
          </a:bodyPr>
          <a:lstStyle/>
          <a:p>
            <a:r>
              <a:rPr lang="hu-HU"/>
              <a:t>Trianoni emlékmű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861206D-ED2D-D606-62FB-E320E5B8EA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8000" y="508090"/>
            <a:ext cx="4339557" cy="5837919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58484" y="508090"/>
            <a:ext cx="5513832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26A827-92AE-7015-A5B9-BA4373627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3912" y="2032268"/>
            <a:ext cx="5513832" cy="37673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hu-HU">
              <a:highlight>
                <a:srgbClr val="F0F0F0"/>
              </a:highlight>
              <a:latin typeface="Segoe UI Historic"/>
              <a:ea typeface="Segoe UI Historic"/>
              <a:cs typeface="Segoe UI Historic"/>
            </a:endParaRPr>
          </a:p>
          <a:p>
            <a:pPr marL="342900" indent="-342900"/>
            <a:r>
              <a:rPr lang="hu-HU">
                <a:latin typeface="Segoe UI Historic"/>
                <a:ea typeface="Segoe UI Historic"/>
                <a:cs typeface="Segoe UI Historic"/>
              </a:rPr>
              <a:t>A falu határában található emlékműnél beszéltünk a történelmi Magyarország szétszakításáról. </a:t>
            </a:r>
          </a:p>
          <a:p>
            <a:pPr marL="342900" indent="-342900"/>
            <a:r>
              <a:rPr lang="hu-HU">
                <a:latin typeface="Segoe UI Historic"/>
                <a:ea typeface="Segoe UI Historic"/>
                <a:cs typeface="Segoe UI Historic"/>
              </a:rPr>
              <a:t>Ez a helyszín a nemzeti összetartozás fontosságára és a Határtalanul program valódi lényegére emlékeztetett minket. 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1366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A11BA8A-C7B5-099A-3BA1-9D2463EFA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5160" y="978408"/>
            <a:ext cx="4745736" cy="1463040"/>
          </a:xfrm>
        </p:spPr>
        <p:txBody>
          <a:bodyPr>
            <a:normAutofit/>
          </a:bodyPr>
          <a:lstStyle/>
          <a:p>
            <a:r>
              <a:rPr lang="hu-HU"/>
              <a:t>Tamási Áron emlékhely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B692725-06C3-5E35-B321-F7C7F54D0B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7868" y="508090"/>
            <a:ext cx="5705856" cy="5846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6407" y="508090"/>
            <a:ext cx="4660733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C9DAA0-9161-04BD-1C89-4EA7F1C48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5160" y="2578608"/>
            <a:ext cx="4672584" cy="376732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>
                <a:latin typeface="Segoe UI Historic"/>
                <a:ea typeface="Segoe UI Historic"/>
                <a:cs typeface="Segoe UI Historic"/>
              </a:rPr>
              <a:t>Ellátogattunk az író szülőházába, amely ma emlékmúzeumként működik. Láthattuk Tamási Áron személyes tárgyait, bútorait és kéziratait is.</a:t>
            </a:r>
          </a:p>
          <a:p>
            <a:r>
              <a:rPr lang="hu-HU" dirty="0">
                <a:latin typeface="Segoe UI Historic"/>
                <a:ea typeface="Segoe UI Historic"/>
                <a:cs typeface="Segoe UI Historic"/>
              </a:rPr>
              <a:t> Az író közeli hozzátartozója vezette a tárlatot.</a:t>
            </a:r>
          </a:p>
        </p:txBody>
      </p:sp>
    </p:spTree>
    <p:extLst>
      <p:ext uri="{BB962C8B-B14F-4D97-AF65-F5344CB8AC3E}">
        <p14:creationId xmlns:p14="http://schemas.microsoft.com/office/powerpoint/2010/main" val="2587975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67E5ACA-A238-8500-C344-6956CCAEF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5160" y="978408"/>
            <a:ext cx="4745736" cy="14630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400"/>
              <a:t>Kőrispatak: Szalmakalap Múzeum</a:t>
            </a:r>
          </a:p>
        </p:txBody>
      </p:sp>
      <p:pic>
        <p:nvPicPr>
          <p:cNvPr id="4" name="Kép 3" descr="A képen fedett pályás, fal, szobor, művészet látható&#10;&#10;Lehet, hogy az AI által létrehozott tartalom helytelen.">
            <a:extLst>
              <a:ext uri="{FF2B5EF4-FFF2-40B4-BE49-F238E27FC236}">
                <a16:creationId xmlns:a16="http://schemas.microsoft.com/office/drawing/2014/main" id="{A9D9EFEE-EE42-D6D8-7109-CB5D250D58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7868" y="508090"/>
            <a:ext cx="5705856" cy="5846990"/>
          </a:xfrm>
          <a:prstGeom prst="rect">
            <a:avLst/>
          </a:prstGeom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6407" y="508090"/>
            <a:ext cx="4660733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30458B6-C35A-2F88-117C-6846B4AAC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5160" y="2578608"/>
            <a:ext cx="4672584" cy="37673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hu-HU" dirty="0">
              <a:latin typeface="Segoe UI Historic"/>
              <a:ea typeface="Segoe UI Historic"/>
              <a:cs typeface="Segoe UI Historic"/>
            </a:endParaRPr>
          </a:p>
          <a:p>
            <a:r>
              <a:rPr lang="hu-HU">
                <a:latin typeface="Segoe UI Historic"/>
                <a:ea typeface="Segoe UI Historic"/>
                <a:cs typeface="Segoe UI Historic"/>
              </a:rPr>
              <a:t>Az egyetlen Szalmakalap Múzeum Kelet-Európában. </a:t>
            </a:r>
          </a:p>
          <a:p>
            <a:r>
              <a:rPr lang="hu-HU">
                <a:latin typeface="Segoe UI Historic"/>
                <a:ea typeface="Segoe UI Historic"/>
                <a:cs typeface="Segoe UI Historic"/>
              </a:rPr>
              <a:t>Láthattunk itt a miniatűrtől kezdve a világ legnagyobb szalmakalapjáig mindent </a:t>
            </a:r>
          </a:p>
          <a:p>
            <a:r>
              <a:rPr lang="hu-HU">
                <a:latin typeface="Segoe UI Historic"/>
                <a:ea typeface="Segoe UI Historic"/>
                <a:cs typeface="Segoe UI Historic"/>
              </a:rPr>
              <a:t> Megismertük a kalapkészítés fortélyait.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3237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7">
            <a:extLst>
              <a:ext uri="{FF2B5EF4-FFF2-40B4-BE49-F238E27FC236}">
                <a16:creationId xmlns:a16="http://schemas.microsoft.com/office/drawing/2014/main" id="{2CD0D193-B981-FE7D-7D46-D739C7E5B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8060791-611F-0436-D2DC-45A83231C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7376" y="978408"/>
            <a:ext cx="5230368" cy="1463040"/>
          </a:xfrm>
        </p:spPr>
        <p:txBody>
          <a:bodyPr>
            <a:normAutofit/>
          </a:bodyPr>
          <a:lstStyle/>
          <a:p>
            <a:r>
              <a:rPr lang="hu-HU"/>
              <a:t>Kőrispatak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A9DE2593-5E20-8A36-A8BC-FD557F0E2B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7870" y="508090"/>
            <a:ext cx="5057307" cy="2779776"/>
          </a:xfrm>
          <a:prstGeom prst="rect">
            <a:avLst/>
          </a:prstGeom>
        </p:spPr>
      </p:pic>
      <p:sp>
        <p:nvSpPr>
          <p:cNvPr id="23" name="Rectangle 19">
            <a:extLst>
              <a:ext uri="{FF2B5EF4-FFF2-40B4-BE49-F238E27FC236}">
                <a16:creationId xmlns:a16="http://schemas.microsoft.com/office/drawing/2014/main" id="{14435763-D116-E6B0-3992-6801EF0F0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3314" y="508090"/>
            <a:ext cx="523036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A képen bútorok, fedett pályás, fal, asztal látható&#10;&#10;Lehet, hogy az AI által létrehozott tartalom helytelen.">
            <a:extLst>
              <a:ext uri="{FF2B5EF4-FFF2-40B4-BE49-F238E27FC236}">
                <a16:creationId xmlns:a16="http://schemas.microsoft.com/office/drawing/2014/main" id="{16BD86A6-5A73-4072-2194-0154034FB8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7870" y="3566160"/>
            <a:ext cx="5057307" cy="277977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10210D-1C0B-4BC1-4F21-19F928275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7376" y="2578608"/>
            <a:ext cx="5230368" cy="376732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Bierstadt"/>
                <a:ea typeface="Segoe UI Historic"/>
                <a:cs typeface="Segoe UI Historic"/>
              </a:rPr>
              <a:t>Szalma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útja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,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felhasználás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: a 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szalma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rendkívül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sokoldalú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anyag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. </a:t>
            </a:r>
            <a:endParaRPr lang="en-US" dirty="0" err="1">
              <a:latin typeface="Bierstadt"/>
              <a:ea typeface="Segoe UI Historic"/>
              <a:cs typeface="Segoe UI Historic"/>
            </a:endParaRPr>
          </a:p>
          <a:p>
            <a:r>
              <a:rPr lang="en-US" dirty="0" err="1">
                <a:latin typeface="Bierstadt"/>
                <a:ea typeface="Segoe UI Historic"/>
                <a:cs typeface="Segoe UI Historic"/>
              </a:rPr>
              <a:t>Készül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belőle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: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hagyományos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szalmakalap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(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védelem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a nap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ellen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a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mezei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munkák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során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),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dísztárgy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,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táska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,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kosár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és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karácsonyi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dísz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.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Szalmafonatok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,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melyeket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a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divatipar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ma is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előszeretettel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használ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. </a:t>
            </a:r>
          </a:p>
          <a:p>
            <a:r>
              <a:rPr lang="en-US" dirty="0">
                <a:latin typeface="Bierstadt"/>
                <a:ea typeface="Segoe UI Historic"/>
                <a:cs typeface="Segoe UI Historic"/>
              </a:rPr>
              <a:t>A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szalmakal</a:t>
            </a:r>
            <a:r>
              <a:rPr lang="hu-HU" dirty="0">
                <a:latin typeface="Bierstadt"/>
                <a:ea typeface="Segoe UI Historic"/>
                <a:cs typeface="Segoe UI Historic"/>
              </a:rPr>
              <a:t>a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pnak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sokféle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jelentése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lehet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: pl: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megmutathatja</a:t>
            </a:r>
            <a:r>
              <a:rPr lang="hu-HU" dirty="0">
                <a:latin typeface="Bierstadt"/>
                <a:ea typeface="Segoe UI Historic"/>
                <a:cs typeface="Segoe UI Historic"/>
              </a:rPr>
              <a:t>,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 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hogy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valaki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 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melyik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tájegységről</a:t>
            </a:r>
            <a:r>
              <a:rPr lang="en-US" dirty="0">
                <a:latin typeface="Bierstadt"/>
                <a:ea typeface="Segoe UI Historic"/>
                <a:cs typeface="Segoe UI Historic"/>
              </a:rPr>
              <a:t> </a:t>
            </a:r>
            <a:r>
              <a:rPr lang="en-US" dirty="0" err="1">
                <a:latin typeface="Bierstadt"/>
                <a:ea typeface="Segoe UI Historic"/>
                <a:cs typeface="Segoe UI Historic"/>
              </a:rPr>
              <a:t>való</a:t>
            </a:r>
            <a:r>
              <a:rPr lang="hu-HU" dirty="0">
                <a:latin typeface="Bierstadt"/>
                <a:ea typeface="Segoe UI Historic"/>
                <a:cs typeface="Segoe UI Historic"/>
              </a:rPr>
              <a:t>, honnan származik.</a:t>
            </a:r>
            <a:endParaRPr lang="en-US" dirty="0">
              <a:latin typeface="Bierstadt"/>
              <a:ea typeface="Segoe UI Historic"/>
              <a:cs typeface="Segoe UI Historic"/>
            </a:endParaRPr>
          </a:p>
        </p:txBody>
      </p:sp>
    </p:spTree>
    <p:extLst>
      <p:ext uri="{BB962C8B-B14F-4D97-AF65-F5344CB8AC3E}">
        <p14:creationId xmlns:p14="http://schemas.microsoft.com/office/powerpoint/2010/main" val="2914021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1738B0C-77A9-199D-AC28-6E961D7F9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5160" y="978408"/>
            <a:ext cx="4745736" cy="1463040"/>
          </a:xfrm>
        </p:spPr>
        <p:txBody>
          <a:bodyPr>
            <a:normAutofit/>
          </a:bodyPr>
          <a:lstStyle/>
          <a:p>
            <a:r>
              <a:rPr lang="hu-HU"/>
              <a:t>Kőrispatak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E3415CA1-B9C3-3BE1-EBCF-04C73CBC5B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7868" y="508090"/>
            <a:ext cx="5705856" cy="5846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6407" y="508090"/>
            <a:ext cx="4660733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1BFC84A-7512-D78E-C974-B1CCCF3F6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7574" y="2237022"/>
            <a:ext cx="4672584" cy="376732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2000" dirty="0">
                <a:latin typeface="Segoe UI Historic"/>
                <a:ea typeface="Segoe UI Historic"/>
                <a:cs typeface="Segoe UI Historic"/>
              </a:rPr>
              <a:t>Meglátogattuk a csodakutat</a:t>
            </a:r>
            <a:r>
              <a:rPr lang="hu-HU" sz="2000">
                <a:latin typeface="Segoe UI Historic"/>
                <a:ea typeface="Segoe UI Historic"/>
                <a:cs typeface="Segoe UI Historic"/>
              </a:rPr>
              <a:t>,  </a:t>
            </a:r>
            <a:r>
              <a:rPr lang="hu-HU" sz="2000" dirty="0">
                <a:latin typeface="Segoe UI Historic"/>
                <a:ea typeface="Segoe UI Historic"/>
                <a:cs typeface="Segoe UI Historic"/>
              </a:rPr>
              <a:t>megismertük a működését, sőt meg is kóstolhattuk a friss vizet.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176719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CD0D193-B981-FE7D-7D46-D739C7E5B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CA0B1B0-F235-2DE5-DF6B-96AE316A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424" y="978408"/>
            <a:ext cx="7132320" cy="1463040"/>
          </a:xfrm>
        </p:spPr>
        <p:txBody>
          <a:bodyPr>
            <a:normAutofit/>
          </a:bodyPr>
          <a:lstStyle/>
          <a:p>
            <a:r>
              <a:rPr lang="hu-HU"/>
              <a:t>Kőrispatak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99A4EBA-806B-FAD8-8641-B0E9F5AC7A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517870" y="508090"/>
            <a:ext cx="3281773" cy="277977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4435763-D116-E6B0-3992-6801EF0F0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41230" y="508090"/>
            <a:ext cx="713232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A képen épület, fa, Gerenda, faanyag látható&#10;&#10;Lehet, hogy az AI által létrehozott tartalom helytelen.">
            <a:extLst>
              <a:ext uri="{FF2B5EF4-FFF2-40B4-BE49-F238E27FC236}">
                <a16:creationId xmlns:a16="http://schemas.microsoft.com/office/drawing/2014/main" id="{9744A320-14F2-AA60-4741-446B819A45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517870" y="3566160"/>
            <a:ext cx="3281773" cy="277977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069ED02-19F8-26F6-FFE6-47D4EA78B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424" y="2578608"/>
            <a:ext cx="7132320" cy="376732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2000" dirty="0"/>
              <a:t>Felkeres</a:t>
            </a:r>
            <a:r>
              <a:rPr lang="en-US" sz="2000" dirty="0" err="1"/>
              <a:t>tünk</a:t>
            </a:r>
            <a:r>
              <a:rPr lang="en-US" sz="2000" dirty="0"/>
              <a:t> </a:t>
            </a:r>
            <a:r>
              <a:rPr lang="en-US" sz="2000" dirty="0" err="1"/>
              <a:t>egy</a:t>
            </a:r>
            <a:r>
              <a:rPr lang="en-US" sz="2000" dirty="0"/>
              <a:t> </a:t>
            </a:r>
            <a:r>
              <a:rPr lang="en-US" sz="2000" dirty="0" err="1"/>
              <a:t>régi</a:t>
            </a:r>
            <a:r>
              <a:rPr lang="en-US" sz="2000" dirty="0"/>
              <a:t> </a:t>
            </a:r>
            <a:r>
              <a:rPr lang="en-US" sz="2000" dirty="0" err="1"/>
              <a:t>malmot</a:t>
            </a:r>
            <a:r>
              <a:rPr lang="en-US" sz="2000" dirty="0"/>
              <a:t>, </a:t>
            </a:r>
            <a:r>
              <a:rPr lang="en-US" sz="2000" dirty="0" err="1"/>
              <a:t>szintén</a:t>
            </a:r>
            <a:r>
              <a:rPr lang="en-US" sz="2000" dirty="0"/>
              <a:t> </a:t>
            </a:r>
            <a:r>
              <a:rPr lang="en-US" sz="2000" dirty="0" err="1"/>
              <a:t>Kőrispatakon</a:t>
            </a:r>
            <a:r>
              <a:rPr lang="en-US" sz="2000" dirty="0"/>
              <a:t>.</a:t>
            </a:r>
          </a:p>
          <a:p>
            <a:r>
              <a:rPr lang="en-US" dirty="0">
                <a:latin typeface="Segoe UI Historic"/>
                <a:ea typeface="Segoe UI Historic"/>
                <a:cs typeface="Segoe UI Historic"/>
              </a:rPr>
              <a:t>A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búza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útja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: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végigkövettük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,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hogyan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lesz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a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földeken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learatott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búzából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finom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liszt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. A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tárlatvezető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 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elmagyarázta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,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hogy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 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mennyi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munka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és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tisztelet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övezi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a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kenyeret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a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hagyományos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székely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en-US" dirty="0" err="1">
                <a:latin typeface="Segoe UI Historic"/>
                <a:ea typeface="Segoe UI Historic"/>
                <a:cs typeface="Segoe UI Historic"/>
              </a:rPr>
              <a:t>kultúrában</a:t>
            </a:r>
            <a:r>
              <a:rPr lang="en-US" dirty="0">
                <a:latin typeface="Segoe UI Historic"/>
                <a:ea typeface="Segoe UI Historic"/>
                <a:cs typeface="Segoe UI Historic"/>
              </a:rPr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195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1488C7B-C8E6-6924-EFB5-0161F9B15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5160" y="978408"/>
            <a:ext cx="474573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Bözödújfalu</a:t>
            </a:r>
          </a:p>
        </p:txBody>
      </p:sp>
      <p:pic>
        <p:nvPicPr>
          <p:cNvPr id="8" name="Tartalom helye 7" descr="Fénykép megnyitása">
            <a:extLst>
              <a:ext uri="{FF2B5EF4-FFF2-40B4-BE49-F238E27FC236}">
                <a16:creationId xmlns:a16="http://schemas.microsoft.com/office/drawing/2014/main" id="{328A7C47-DD43-1E25-5F69-2E2D0DC70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7868" y="508090"/>
            <a:ext cx="5705856" cy="584699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6407" y="508090"/>
            <a:ext cx="4660733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91736400-F628-E9CC-B63A-A0D36434C815}"/>
              </a:ext>
            </a:extLst>
          </p:cNvPr>
          <p:cNvSpPr txBox="1"/>
          <p:nvPr/>
        </p:nvSpPr>
        <p:spPr>
          <a:xfrm>
            <a:off x="6995160" y="2578608"/>
            <a:ext cx="4672584" cy="376732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342900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Ellátogattunk </a:t>
            </a:r>
            <a:r>
              <a:rPr lang="en-US" dirty="0" err="1"/>
              <a:t>Bözödújfalu</a:t>
            </a:r>
            <a:r>
              <a:rPr lang="en-US" dirty="0"/>
              <a:t> </a:t>
            </a:r>
            <a:r>
              <a:rPr lang="en-US" dirty="0" err="1"/>
              <a:t>síratófalához</a:t>
            </a:r>
            <a:r>
              <a:rPr lang="hu-HU" dirty="0"/>
              <a:t>;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ottani</a:t>
            </a:r>
            <a:r>
              <a:rPr lang="en-US" dirty="0"/>
              <a:t> </a:t>
            </a:r>
            <a:r>
              <a:rPr lang="en-US" dirty="0" err="1"/>
              <a:t>kopjafákat</a:t>
            </a:r>
            <a:r>
              <a:rPr lang="en-US" dirty="0"/>
              <a:t> is </a:t>
            </a:r>
            <a:r>
              <a:rPr lang="en-US" dirty="0" err="1"/>
              <a:t>láthattuk</a:t>
            </a:r>
            <a:r>
              <a:rPr lang="en-US" dirty="0"/>
              <a:t>:</a:t>
            </a:r>
            <a:r>
              <a:rPr lang="hu-HU" dirty="0"/>
              <a:t> </a:t>
            </a:r>
            <a:r>
              <a:rPr lang="en-US" dirty="0" err="1"/>
              <a:t>emlékezve</a:t>
            </a:r>
            <a:r>
              <a:rPr lang="en-US" dirty="0"/>
              <a:t> a</a:t>
            </a:r>
            <a:r>
              <a:rPr lang="hu-HU" dirty="0"/>
              <a:t>z elárasztott</a:t>
            </a:r>
            <a:r>
              <a:rPr lang="en-US" dirty="0"/>
              <a:t> </a:t>
            </a:r>
            <a:r>
              <a:rPr lang="en-US" dirty="0" err="1"/>
              <a:t>falura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6960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B3DF6A4-038C-1664-BB90-FBACBBA94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5160" y="978408"/>
            <a:ext cx="4745736" cy="1463040"/>
          </a:xfrm>
        </p:spPr>
        <p:txBody>
          <a:bodyPr>
            <a:normAutofit/>
          </a:bodyPr>
          <a:lstStyle/>
          <a:p>
            <a:r>
              <a:rPr lang="hu-HU"/>
              <a:t>Bözödújfalu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F662D73-46EF-E8FC-6E49-3C695AA851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7868" y="508090"/>
            <a:ext cx="5705856" cy="5846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6407" y="508090"/>
            <a:ext cx="4660733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D7F10D7-926F-E270-BFB4-669E18F03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5160" y="2578608"/>
            <a:ext cx="4672584" cy="37673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hu-HU" sz="2000">
                <a:latin typeface="Segoe UI Historic"/>
                <a:ea typeface="Segoe UI Historic"/>
                <a:cs typeface="Segoe UI Historic"/>
              </a:rPr>
              <a:t>Távolról láttuk: </a:t>
            </a:r>
            <a:endParaRPr lang="hu-HU" sz="2000">
              <a:latin typeface="Bierstadt"/>
              <a:ea typeface="Segoe UI Historic"/>
              <a:cs typeface="Segoe UI Historic"/>
            </a:endParaRPr>
          </a:p>
          <a:p>
            <a:r>
              <a:rPr lang="hu-HU">
                <a:latin typeface="Segoe UI Historic"/>
                <a:ea typeface="Segoe UI Historic"/>
                <a:cs typeface="Segoe UI Historic"/>
              </a:rPr>
              <a:t>az elárasztott falut</a:t>
            </a:r>
            <a:endParaRPr lang="hu-HU">
              <a:latin typeface="Bierstadt"/>
              <a:ea typeface="Segoe UI Historic"/>
              <a:cs typeface="Segoe UI Historic"/>
            </a:endParaRPr>
          </a:p>
          <a:p>
            <a:r>
              <a:rPr lang="hu-HU">
                <a:latin typeface="Segoe UI Historic"/>
                <a:ea typeface="Segoe UI Historic"/>
                <a:cs typeface="Segoe UI Historic"/>
              </a:rPr>
              <a:t>a templomtornyot és a tavat</a:t>
            </a:r>
            <a:endParaRPr lang="hu-HU">
              <a:latin typeface="Bierstadt"/>
              <a:ea typeface="Segoe UI Historic"/>
              <a:cs typeface="Segoe UI Historic"/>
            </a:endParaRPr>
          </a:p>
          <a:p>
            <a:pPr marL="0" indent="0">
              <a:buNone/>
            </a:pPr>
            <a:r>
              <a:rPr lang="hu-HU">
                <a:latin typeface="Segoe UI Historic"/>
                <a:ea typeface="Segoe UI Historic"/>
                <a:cs typeface="Segoe UI Historic"/>
              </a:rPr>
              <a:t>A kommunista diktatúra idején elárasztották a falut egy gát megépítésével.</a:t>
            </a:r>
            <a:endParaRPr lang="hu-HU">
              <a:latin typeface="Bierstadt"/>
              <a:ea typeface="Segoe UI Historic"/>
              <a:cs typeface="Segoe UI Historic"/>
            </a:endParaRPr>
          </a:p>
          <a:p>
            <a:pPr marL="0" indent="0">
              <a:buNone/>
            </a:pPr>
            <a:r>
              <a:rPr lang="hu-HU">
                <a:latin typeface="Segoe UI Historic"/>
                <a:ea typeface="Segoe UI Historic"/>
                <a:cs typeface="Segoe UI Historic"/>
              </a:rPr>
              <a:t> A lakóknak el kellett hagyniuk otthonaikat.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51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B7E2F724-2FB3-4D1D-A730-739B8654C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31C948D-8F9F-1DCC-0AB3-9352068CE9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-2" y="-2"/>
            <a:ext cx="12192001" cy="6858001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BD05ABC-189B-DB67-D353-2ED6FA517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7"/>
            <a:ext cx="5021182" cy="32901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 err="1">
                <a:solidFill>
                  <a:srgbClr val="FFFFFF"/>
                </a:solidFill>
              </a:rPr>
              <a:t>Köszönjük</a:t>
            </a:r>
            <a:r>
              <a:rPr lang="en-US" sz="6000">
                <a:solidFill>
                  <a:srgbClr val="FFFFFF"/>
                </a:solidFill>
              </a:rPr>
              <a:t> a </a:t>
            </a:r>
            <a:r>
              <a:rPr lang="en-US" sz="6000" err="1">
                <a:solidFill>
                  <a:srgbClr val="FFFFFF"/>
                </a:solidFill>
              </a:rPr>
              <a:t>figyelmet</a:t>
            </a:r>
            <a:r>
              <a:rPr lang="en-US" sz="6000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5BC73B6-82F5-EF3A-3482-2A2D4BB1653D}"/>
              </a:ext>
            </a:extLst>
          </p:cNvPr>
          <p:cNvSpPr txBox="1"/>
          <p:nvPr/>
        </p:nvSpPr>
        <p:spPr>
          <a:xfrm>
            <a:off x="327370" y="5996925"/>
            <a:ext cx="5040785" cy="172402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2400" i="1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Források</a:t>
            </a:r>
            <a:r>
              <a:rPr lang="en-US" sz="2400" i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sz="2400" i="1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saját</a:t>
            </a:r>
            <a:r>
              <a:rPr lang="en-US" sz="2400" i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i="1" kern="120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élmények</a:t>
            </a:r>
            <a:r>
              <a:rPr lang="en-US" sz="2400" i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, jegyzetek</a:t>
            </a:r>
            <a:endParaRPr lang="en-US" sz="2400" i="1" kern="12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1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368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Bierstadt</vt:lpstr>
      <vt:lpstr>Segoe UI Historic</vt:lpstr>
      <vt:lpstr>GestaltVTI</vt:lpstr>
      <vt:lpstr>Határtalanul</vt:lpstr>
      <vt:lpstr>Farkaslaka: Tamási Áron sírja</vt:lpstr>
      <vt:lpstr>Trianoni emlékmű</vt:lpstr>
      <vt:lpstr>Tamási Áron emlékhely</vt:lpstr>
      <vt:lpstr>Kőrispatak: Szalmakalap Múzeum</vt:lpstr>
      <vt:lpstr>Kőrispatak</vt:lpstr>
      <vt:lpstr>Kőrispatak</vt:lpstr>
      <vt:lpstr>Kőrispatak</vt:lpstr>
      <vt:lpstr>Bözödújfalu</vt:lpstr>
      <vt:lpstr>Bözödújfalu</vt:lpstr>
      <vt:lpstr>Köszönjük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Határtalanul</dc:title>
  <dc:creator>Admin</dc:creator>
  <cp:lastModifiedBy>Admin Erkel</cp:lastModifiedBy>
  <cp:revision>244</cp:revision>
  <dcterms:created xsi:type="dcterms:W3CDTF">2026-05-17T16:25:29Z</dcterms:created>
  <dcterms:modified xsi:type="dcterms:W3CDTF">2026-06-16T13:02:38Z</dcterms:modified>
</cp:coreProperties>
</file>