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1746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050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6358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695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9168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7832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812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308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3066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309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225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F1901C-D33B-4565-A7E4-5DF903098DB6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2FF2AA-B0B2-4F6D-BCD1-ED89749CA0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806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 descr="A képen kültéri, ruházat, személy, fa látható&#10;&#10;Lehet, hogy az AI által létrehozott tartalom helytelen.">
            <a:extLst>
              <a:ext uri="{FF2B5EF4-FFF2-40B4-BE49-F238E27FC236}">
                <a16:creationId xmlns:a16="http://schemas.microsoft.com/office/drawing/2014/main" id="{BB493ECE-334F-42F2-C9EC-E21C4BA8CA3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hu-HU">
                <a:solidFill>
                  <a:srgbClr val="FFFFFF"/>
                </a:solidFill>
              </a:rPr>
              <a:t>Határtalanul program 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 sz="3200">
                <a:solidFill>
                  <a:srgbClr val="FFFFFF"/>
                </a:solidFill>
              </a:rPr>
              <a:t>1.nap </a:t>
            </a:r>
            <a:endParaRPr lang="hu-HU" sz="3200"/>
          </a:p>
          <a:p>
            <a:endParaRPr lang="hu-HU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748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DA0E089-2EEC-2ABE-469A-E7193714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hu-HU" sz="4800"/>
              <a:t>Utazás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34D798-1D1E-C2DD-EF7A-FB95815C0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4438036" cy="39085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2400" dirty="0"/>
              <a:t>2026. április 28-án elindultunk Erdélybe.</a:t>
            </a:r>
          </a:p>
          <a:p>
            <a:r>
              <a:rPr lang="hu-HU" sz="2400" dirty="0"/>
              <a:t>14 és fél órát utaztunk.</a:t>
            </a:r>
          </a:p>
        </p:txBody>
      </p:sp>
      <p:pic>
        <p:nvPicPr>
          <p:cNvPr id="4" name="Kép 3" descr="A képen kültéri, fű, ég, felhő látható&#10;&#10;Lehet, hogy az AI által létrehozott tartalom helytelen.">
            <a:extLst>
              <a:ext uri="{FF2B5EF4-FFF2-40B4-BE49-F238E27FC236}">
                <a16:creationId xmlns:a16="http://schemas.microsoft.com/office/drawing/2014/main" id="{F462F978-C6C1-B6A8-79D7-CE77F21C60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7113" y="717012"/>
            <a:ext cx="4084643" cy="54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30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DA0E089-2EEC-2ABE-469A-E7193714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hu-HU" sz="4000"/>
              <a:t>Úton Erdély felé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34D798-1D1E-C2DD-EF7A-FB95815C0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2400" dirty="0"/>
              <a:t>Magyarországot elhagyva a Partiumon keresztül haladtunk.</a:t>
            </a:r>
          </a:p>
          <a:p>
            <a:r>
              <a:rPr lang="hu-HU" sz="2400" dirty="0"/>
              <a:t>Láthattuk, hogyan változik a táj síkságból </a:t>
            </a:r>
            <a:r>
              <a:rPr lang="hu-HU" sz="2400" dirty="0" err="1"/>
              <a:t>dombsággá</a:t>
            </a:r>
            <a:r>
              <a:rPr lang="hu-HU" sz="2400" dirty="0"/>
              <a:t>, vagy akár hegységgé.</a:t>
            </a:r>
          </a:p>
          <a:p>
            <a:r>
              <a:rPr lang="hu-HU" sz="2400" dirty="0"/>
              <a:t>Partium: a mai Románia legnyugatibb részén található történelmi, földrajzi terület.</a:t>
            </a:r>
          </a:p>
        </p:txBody>
      </p:sp>
      <p:pic>
        <p:nvPicPr>
          <p:cNvPr id="6" name="Kép 5" descr="A képen kültéri, fű, felhő, ég látható&#10;&#10;Lehet, hogy az AI által létrehozott tartalom helytelen.">
            <a:extLst>
              <a:ext uri="{FF2B5EF4-FFF2-40B4-BE49-F238E27FC236}">
                <a16:creationId xmlns:a16="http://schemas.microsoft.com/office/drawing/2014/main" id="{9C60629B-6B06-EED4-749A-D2073A9E13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56530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A0E089-2EEC-2ABE-469A-E7193714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anchor="b">
            <a:normAutofit/>
          </a:bodyPr>
          <a:lstStyle/>
          <a:p>
            <a:r>
              <a:rPr lang="hu-HU" sz="3200"/>
              <a:t>Első megállónk: Bánffyhunyad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34D798-1D1E-C2DD-EF7A-FB95815C0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455821" cy="34478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2000">
                <a:ea typeface="+mn-lt"/>
                <a:cs typeface="+mn-lt"/>
              </a:rPr>
              <a:t>Megérkeztünk Kalotaszeg központjába, Bánffyhunyadra.</a:t>
            </a:r>
          </a:p>
          <a:p>
            <a:pPr marL="0" indent="0">
              <a:buNone/>
            </a:pPr>
            <a:endParaRPr lang="hu-HU" sz="2000">
              <a:highlight>
                <a:srgbClr val="6EDF00"/>
              </a:highlight>
              <a:latin typeface="Aptos"/>
              <a:ea typeface="Segoe UI Historic"/>
              <a:cs typeface="Segoe UI Historic"/>
            </a:endParaRPr>
          </a:p>
        </p:txBody>
      </p:sp>
      <p:pic>
        <p:nvPicPr>
          <p:cNvPr id="4" name="Kép 3" descr="A képen épület, kültéri, ég, fa látható&#10;&#10;Lehet, hogy az AI által létrehozott tartalom helytelen.">
            <a:extLst>
              <a:ext uri="{FF2B5EF4-FFF2-40B4-BE49-F238E27FC236}">
                <a16:creationId xmlns:a16="http://schemas.microsoft.com/office/drawing/2014/main" id="{7719B7D2-04B4-DAF7-D042-9D956F7F82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87672" y="1167906"/>
            <a:ext cx="6389346" cy="453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14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5897CCA-486C-491C-B4C1-5E5C95A82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DA0E089-2EEC-2ABE-469A-E7193714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88" y="385474"/>
            <a:ext cx="6356606" cy="1843283"/>
          </a:xfrm>
        </p:spPr>
        <p:txBody>
          <a:bodyPr>
            <a:normAutofit/>
          </a:bodyPr>
          <a:lstStyle/>
          <a:p>
            <a:r>
              <a:rPr lang="hu-HU" sz="4000" b="1" dirty="0">
                <a:latin typeface="Segoe UI Historic"/>
                <a:ea typeface="Segoe UI Historic"/>
                <a:cs typeface="Segoe UI Historic"/>
              </a:rPr>
              <a:t> </a:t>
            </a:r>
            <a:r>
              <a:rPr lang="hu-HU" sz="4000">
                <a:latin typeface="Segoe UI Historic"/>
                <a:ea typeface="Segoe UI Historic"/>
                <a:cs typeface="Segoe UI Historic"/>
              </a:rPr>
              <a:t>A Bánffyhunyadi Református Templom titkai</a:t>
            </a:r>
            <a:endParaRPr lang="hu-HU" sz="40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34D798-1D1E-C2DD-EF7A-FB95815C0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987" y="2400472"/>
            <a:ext cx="6358432" cy="372861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hu-HU" sz="2000" dirty="0">
                <a:latin typeface="Segoe UI Historic"/>
                <a:ea typeface="Segoe UI Historic"/>
                <a:cs typeface="Segoe UI Historic"/>
              </a:rPr>
              <a:t>Ez a templom a XIII. században épült, gótikus stílusban. A templom falai között számos történelmi esemény zajlott le, és évszázadokon át szolgált a helyi közösség lelki központjaként. A belső tér kialakítása a XIV. században nyerte el mai formáját, amikor gótikus boltozatot kapott. A templom eredetileg egy kisebb, román stílusú kápolna helyére épült. A reformáció idején a templom a kálvinista hitre tért hívek tulajdonába került, és azóta is református templomként funkcionál. A templomkertben található egy régi temető, ahol a helyi nemesi családok síremlékei láthatók.</a:t>
            </a:r>
          </a:p>
          <a:p>
            <a:endParaRPr lang="hu-HU" sz="2000" dirty="0">
              <a:latin typeface="Segoe UI Historic"/>
              <a:ea typeface="Segoe UI Historic"/>
              <a:cs typeface="Segoe UI Historic"/>
            </a:endParaRPr>
          </a:p>
        </p:txBody>
      </p:sp>
      <p:pic>
        <p:nvPicPr>
          <p:cNvPr id="4" name="Kép 3" descr="A képen templom, fedett pályás, Orgona, ruházat látható&#10;&#10;Lehet, hogy az AI által létrehozott tartalom helytelen.">
            <a:extLst>
              <a:ext uri="{FF2B5EF4-FFF2-40B4-BE49-F238E27FC236}">
                <a16:creationId xmlns:a16="http://schemas.microsoft.com/office/drawing/2014/main" id="{9DF94C8E-F38C-BED2-5229-58645B2382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6409" y="557190"/>
            <a:ext cx="3995928" cy="557189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83339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DA0E089-2EEC-2ABE-469A-E7193714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hu-HU" sz="4000">
                <a:latin typeface="Segoe UI Historic"/>
                <a:ea typeface="Segoe UI Historic"/>
                <a:cs typeface="Segoe UI Historic"/>
              </a:rPr>
              <a:t>Folytatódik az utazás</a:t>
            </a:r>
            <a:endParaRPr lang="hu-HU" sz="40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34D798-1D1E-C2DD-EF7A-FB95815C0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2400">
                <a:latin typeface="Segoe UI Historic"/>
                <a:ea typeface="Segoe UI Historic"/>
                <a:cs typeface="Segoe UI Historic"/>
              </a:rPr>
              <a:t>A templomlátogatás után még egy másfél órás buszozás következett.</a:t>
            </a:r>
            <a:endParaRPr lang="hu-HU" sz="2400"/>
          </a:p>
        </p:txBody>
      </p:sp>
      <p:pic>
        <p:nvPicPr>
          <p:cNvPr id="4" name="Kép 3" descr="A képen fű, kültéri, ég, felhő látható&#10;&#10;Lehet, hogy az AI által létrehozott tartalom helytelen.">
            <a:extLst>
              <a:ext uri="{FF2B5EF4-FFF2-40B4-BE49-F238E27FC236}">
                <a16:creationId xmlns:a16="http://schemas.microsoft.com/office/drawing/2014/main" id="{C3C148D1-1007-8C5D-E9CB-9411C3C555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44474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 descr="A képen kültéri, hegy, természet, felhő látható&#10;&#10;Lehet, hogy az AI által létrehozott tartalom helytelen.">
            <a:extLst>
              <a:ext uri="{FF2B5EF4-FFF2-40B4-BE49-F238E27FC236}">
                <a16:creationId xmlns:a16="http://schemas.microsoft.com/office/drawing/2014/main" id="{B9C2E4D1-4843-E5BB-BF9F-0A9C498181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5111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DA0E089-2EEC-2ABE-469A-E7193714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hu-HU" sz="4000">
                <a:latin typeface="Segoe UI Historic"/>
                <a:ea typeface="Segoe UI Historic"/>
                <a:cs typeface="Segoe UI Historic"/>
              </a:rPr>
              <a:t>Átkelés a Király-hágón</a:t>
            </a:r>
            <a:endParaRPr lang="hu-HU" sz="40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34D798-1D1E-C2DD-EF7A-FB95815C0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hu-HU" sz="2000" dirty="0">
                <a:latin typeface="Segoe UI Historic"/>
                <a:ea typeface="Segoe UI Historic"/>
                <a:cs typeface="Segoe UI Historic"/>
              </a:rPr>
              <a:t>Átléptünk a történelmi Erdély kapuján, a Király-hágón.</a:t>
            </a:r>
          </a:p>
          <a:p>
            <a:r>
              <a:rPr lang="hu-HU" sz="2000" dirty="0">
                <a:latin typeface="Segoe UI Historic"/>
                <a:ea typeface="Segoe UI Historic"/>
                <a:cs typeface="Segoe UI Historic"/>
              </a:rPr>
              <a:t>Plusz infó: a hágó \(582\) méter magasan fekszik, és ez választja el a Partiumot az Erdélyi - medencétől.</a:t>
            </a:r>
          </a:p>
        </p:txBody>
      </p:sp>
    </p:spTree>
    <p:extLst>
      <p:ext uri="{BB962C8B-B14F-4D97-AF65-F5344CB8AC3E}">
        <p14:creationId xmlns:p14="http://schemas.microsoft.com/office/powerpoint/2010/main" val="90386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A0E089-2EEC-2ABE-469A-E7193714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hu-HU" sz="4000">
                <a:latin typeface="Segoe UI Historic"/>
                <a:ea typeface="Segoe UI Historic"/>
                <a:cs typeface="Segoe UI Historic"/>
              </a:rPr>
              <a:t>Megérkezés a szállásra</a:t>
            </a:r>
            <a:endParaRPr lang="hu-HU" sz="40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34D798-1D1E-C2DD-EF7A-FB95815C0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2400" dirty="0">
                <a:latin typeface="Segoe UI Historic"/>
                <a:ea typeface="Segoe UI Historic"/>
                <a:cs typeface="Segoe UI Historic"/>
              </a:rPr>
              <a:t>Végre megérkeztünk az erdélyi szálláshelyünkre. Fáradtan, de izgatottan foglaltuk el a szobáinkat.</a:t>
            </a:r>
            <a:endParaRPr lang="hu-HU" sz="2400" dirty="0"/>
          </a:p>
        </p:txBody>
      </p:sp>
      <p:pic>
        <p:nvPicPr>
          <p:cNvPr id="4" name="Kép 3" descr="A képen épület, ház, ingatlan, Ingatlan látható&#10;&#10;Lehet, hogy az AI által létrehozott tartalom helytelen.">
            <a:extLst>
              <a:ext uri="{FF2B5EF4-FFF2-40B4-BE49-F238E27FC236}">
                <a16:creationId xmlns:a16="http://schemas.microsoft.com/office/drawing/2014/main" id="{BE15904D-53A6-1257-1DEC-6257A3727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184" y="952627"/>
            <a:ext cx="6922008" cy="505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4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DA0E089-2EEC-2ABE-469A-E7193714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06443"/>
          </a:xfrm>
        </p:spPr>
        <p:txBody>
          <a:bodyPr>
            <a:normAutofit/>
          </a:bodyPr>
          <a:lstStyle/>
          <a:p>
            <a:r>
              <a:rPr lang="hu-HU">
                <a:latin typeface="Segoe UI Historic"/>
                <a:ea typeface="Segoe UI Historic"/>
                <a:cs typeface="Segoe UI Historic"/>
              </a:rPr>
              <a:t>Az első közös vacsora</a:t>
            </a:r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34D798-1D1E-C2DD-EF7A-FB95815C0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52774" cy="43034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3200">
                <a:latin typeface="Segoe UI Historic"/>
                <a:ea typeface="Segoe UI Historic"/>
                <a:cs typeface="Segoe UI Historic"/>
              </a:rPr>
              <a:t>A napot egy bőséges és finom vacsorával zártuk.</a:t>
            </a:r>
            <a:endParaRPr lang="hu-HU" sz="3200"/>
          </a:p>
        </p:txBody>
      </p:sp>
      <p:pic>
        <p:nvPicPr>
          <p:cNvPr id="4" name="Kép 3" descr="A képen étel, edény, tányér, Konyha látható&#10;&#10;Lehet, hogy az AI által létrehozott tartalom helytelen.">
            <a:extLst>
              <a:ext uri="{FF2B5EF4-FFF2-40B4-BE49-F238E27FC236}">
                <a16:creationId xmlns:a16="http://schemas.microsoft.com/office/drawing/2014/main" id="{A5269832-EE41-834E-11FF-A9204932265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83500" y="1904282"/>
            <a:ext cx="6170299" cy="422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16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DA0E089-2EEC-2ABE-469A-E71937144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hu-HU" sz="4000">
                <a:latin typeface="Segoe UI Historic"/>
                <a:ea typeface="Segoe UI Historic"/>
                <a:cs typeface="Segoe UI Historic"/>
              </a:rPr>
              <a:t>Pihenés és készülődés</a:t>
            </a:r>
            <a:endParaRPr lang="hu-HU" sz="40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34D798-1D1E-C2DD-EF7A-FB95815C0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z="2400" dirty="0">
                <a:latin typeface="Segoe UI Historic"/>
                <a:ea typeface="Segoe UI Historic"/>
                <a:cs typeface="Segoe UI Historic"/>
              </a:rPr>
              <a:t>Vacsora után nyugovóra tértünk, hiszen másnap újabb kalandok vártak </a:t>
            </a:r>
            <a:r>
              <a:rPr lang="hu-HU" sz="2400">
                <a:latin typeface="Segoe UI Historic"/>
                <a:ea typeface="Segoe UI Historic"/>
                <a:cs typeface="Segoe UI Historic"/>
              </a:rPr>
              <a:t>ránk.</a:t>
            </a:r>
            <a:endParaRPr lang="hu-HU" sz="2400" dirty="0">
              <a:latin typeface="Segoe UI Historic"/>
              <a:ea typeface="Segoe UI Historic"/>
              <a:cs typeface="Segoe UI Historic"/>
            </a:endParaRPr>
          </a:p>
        </p:txBody>
      </p:sp>
      <p:pic>
        <p:nvPicPr>
          <p:cNvPr id="4" name="Kép 3" descr="A képen ég, kültéri, felhő, épület látható&#10;&#10;Lehet, hogy az AI által létrehozott tartalom helytelen.">
            <a:extLst>
              <a:ext uri="{FF2B5EF4-FFF2-40B4-BE49-F238E27FC236}">
                <a16:creationId xmlns:a16="http://schemas.microsoft.com/office/drawing/2014/main" id="{A9D7BFA8-2B7E-0637-4816-E565CF4F81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43000"/>
                    </a14:imgEffect>
                    <a14:imgEffect>
                      <a14:brightnessContrast bright="-5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9312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8A95209C-5275-4E15-8EA7-7F42980AB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 descr="Lehet, hogy egy kép erről: egy vagy több ember és szöveg">
            <a:extLst>
              <a:ext uri="{FF2B5EF4-FFF2-40B4-BE49-F238E27FC236}">
                <a16:creationId xmlns:a16="http://schemas.microsoft.com/office/drawing/2014/main" id="{390DAEBF-156E-D087-708D-8A5F793E3F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20" y="10"/>
            <a:ext cx="12188931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D5633C0-7B90-68E8-1FDE-482258C34E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48" y="1124712"/>
            <a:ext cx="9144000" cy="3063240"/>
          </a:xfrm>
        </p:spPr>
        <p:txBody>
          <a:bodyPr>
            <a:normAutofit/>
          </a:bodyPr>
          <a:lstStyle/>
          <a:p>
            <a:r>
              <a:rPr lang="hu-HU" sz="6600" dirty="0">
                <a:solidFill>
                  <a:schemeClr val="bg1"/>
                </a:solidFill>
              </a:rPr>
              <a:t>Köszönjük a figyelmet!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87F9D8F-6611-922C-DF73-52E2CD9BC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2275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Forrás: saját tapasztalat és képek</a:t>
            </a:r>
          </a:p>
          <a:p>
            <a:r>
              <a:rPr lang="hu-HU">
                <a:solidFill>
                  <a:schemeClr val="bg1"/>
                </a:solidFill>
              </a:rPr>
              <a:t>Készítették: Kuti Olivér, Gyenge Máté</a:t>
            </a:r>
          </a:p>
        </p:txBody>
      </p:sp>
      <p:sp>
        <p:nvSpPr>
          <p:cNvPr id="11" name="sketchy box">
            <a:extLst>
              <a:ext uri="{FF2B5EF4-FFF2-40B4-BE49-F238E27FC236}">
                <a16:creationId xmlns:a16="http://schemas.microsoft.com/office/drawing/2014/main" id="{4F2ED431-E304-4FF0-9F4E-032783C9D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4E87FCFB-2CCE-460D-B3DD-557C8BD1B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127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791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279</Words>
  <Application>Microsoft Office PowerPoint</Application>
  <PresentationFormat>Widescreen</PresentationFormat>
  <Paragraphs>27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Segoe UI Historic</vt:lpstr>
      <vt:lpstr>Office-téma</vt:lpstr>
      <vt:lpstr>Határtalanul program </vt:lpstr>
      <vt:lpstr>Utazás</vt:lpstr>
      <vt:lpstr>Úton Erdély felé</vt:lpstr>
      <vt:lpstr>Első megállónk: Bánffyhunyad</vt:lpstr>
      <vt:lpstr> A Bánffyhunyadi Református Templom titkai</vt:lpstr>
      <vt:lpstr>Folytatódik az utazás</vt:lpstr>
      <vt:lpstr>Átkelés a Király-hágón</vt:lpstr>
      <vt:lpstr>Megérkezés a szállásra</vt:lpstr>
      <vt:lpstr>Az első közös vacsora</vt:lpstr>
      <vt:lpstr>Pihenés és készülődés</vt:lpstr>
      <vt:lpstr>Köszönjük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Határtalanul program</dc:title>
  <dc:creator>Admin</dc:creator>
  <cp:lastModifiedBy>Admin Erkel</cp:lastModifiedBy>
  <cp:revision>279</cp:revision>
  <dcterms:created xsi:type="dcterms:W3CDTF">2026-05-15T15:56:07Z</dcterms:created>
  <dcterms:modified xsi:type="dcterms:W3CDTF">2026-06-16T13:01:11Z</dcterms:modified>
</cp:coreProperties>
</file>