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B3657C-08B7-49E6-84F9-CF0713F78A30}" v="38" dt="2026-05-17T16:59:31.027"/>
    <p1510:client id="{C0A26996-AF02-49D2-B56C-9FBA3D1DA504}" v="1206" dt="2026-05-17T18:19:18.2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31746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10502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56358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4695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29168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97832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8127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03084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83066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63091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72255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F1901C-D33B-4565-A7E4-5DF903098DB6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98062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AC8EEB0F-BA72-49AC-956F-331B60FDE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2" name="Kép 1" descr="Erdély, a Kárpátok svájca: a hely, amit egyszer az életben látni kell –  Coloré">
            <a:extLst>
              <a:ext uri="{FF2B5EF4-FFF2-40B4-BE49-F238E27FC236}">
                <a16:creationId xmlns:a16="http://schemas.microsoft.com/office/drawing/2014/main" id="{5FFA94A1-3938-68D5-9B66-AC9A9914032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>
            <a:fillRect/>
          </a:stretch>
        </p:blipFill>
        <p:spPr>
          <a:xfrm>
            <a:off x="-1219" y="-4"/>
            <a:ext cx="12191695" cy="6858000"/>
          </a:xfrm>
          <a:prstGeom prst="rect">
            <a:avLst/>
          </a:prstGeom>
        </p:spPr>
      </p:pic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8CC700D5-9809-43F4-89D5-7DBBCB0DCC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81377" y="1386250"/>
            <a:ext cx="4598786" cy="4113402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C7163242-6303-46DC-BAC1-2A204F061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9573" y="1494845"/>
            <a:ext cx="4354593" cy="3861126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 dirty="0">
              <a:solidFill>
                <a:prstClr val="white"/>
              </a:solidFill>
              <a:latin typeface="Meiryo"/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805C4C40-D70E-4C4F-B228-98A0A6132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300000" flipH="1">
            <a:off x="987224" y="1122042"/>
            <a:ext cx="4908132" cy="4613915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7738E485-2AE3-248B-94E3-EF45FA107786}"/>
              </a:ext>
            </a:extLst>
          </p:cNvPr>
          <p:cNvSpPr txBox="1"/>
          <p:nvPr/>
        </p:nvSpPr>
        <p:spPr>
          <a:xfrm>
            <a:off x="1636511" y="1872171"/>
            <a:ext cx="3555692" cy="204271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i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Hatartalanul</a:t>
            </a:r>
            <a:r>
              <a:rPr lang="en-US" sz="4000" b="1" i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-Erdely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6536C0D-2219-44F1-94EC-B9A56501D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16303" y="1122043"/>
            <a:ext cx="4908132" cy="4613915"/>
            <a:chOff x="6516303" y="1122043"/>
            <a:chExt cx="4908132" cy="4613915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9DF0CCBF-D7FD-451C-92EB-84C362B690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710901" y="1264257"/>
              <a:ext cx="4534335" cy="4235395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B1B8EEB-4E8B-43EC-AB8F-F7E2CD9682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300000">
              <a:off x="6516303" y="1122043"/>
              <a:ext cx="4908132" cy="4613915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noFill/>
            <a:ln w="19050">
              <a:solidFill>
                <a:srgbClr val="FFFFFF">
                  <a:alpha val="7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pic>
        <p:nvPicPr>
          <p:cNvPr id="6" name="Kép 5" descr="Ciszterci Rend Nagy Lajos Gimnáziuma és Kollégiuma">
            <a:extLst>
              <a:ext uri="{FF2B5EF4-FFF2-40B4-BE49-F238E27FC236}">
                <a16:creationId xmlns:a16="http://schemas.microsoft.com/office/drawing/2014/main" id="{FA4CAA31-9BB0-9ED2-134B-39C891EC143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3326" y="1965921"/>
            <a:ext cx="3718930" cy="2303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115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9A42C7B2-7BD6-433A-95AB-5AA4F44B5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Kép 6" descr="Erdély legszebb szurdokvölgye a Békás szoros">
            <a:extLst>
              <a:ext uri="{FF2B5EF4-FFF2-40B4-BE49-F238E27FC236}">
                <a16:creationId xmlns:a16="http://schemas.microsoft.com/office/drawing/2014/main" id="{9D47003A-F2DA-D590-F84D-3AB1AE3E3EA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0" y="0"/>
            <a:ext cx="7642746" cy="685799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ADDB668-2CA4-4D2B-9C34-3487CA33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263" y="3986129"/>
            <a:ext cx="6288261" cy="2253231"/>
          </a:xfrm>
          <a:prstGeom prst="rect">
            <a:avLst/>
          </a:prstGeom>
          <a:solidFill>
            <a:schemeClr val="bg1">
              <a:alpha val="95000"/>
            </a:schemeClr>
          </a:solidFill>
          <a:ln w="12700">
            <a:solidFill>
              <a:srgbClr val="EFEFE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Kép 8" descr="A képen kültéri, ég, felhő, épület látható&#10;&#10;Lehet, hogy az AI által létrehozott tartalom helytelen.">
            <a:extLst>
              <a:ext uri="{FF2B5EF4-FFF2-40B4-BE49-F238E27FC236}">
                <a16:creationId xmlns:a16="http://schemas.microsoft.com/office/drawing/2014/main" id="{EF3B068E-B597-8E86-239F-CED4830FC7D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/>
          <a:stretch>
            <a:fillRect/>
          </a:stretch>
        </p:blipFill>
        <p:spPr>
          <a:xfrm>
            <a:off x="7809454" y="1"/>
            <a:ext cx="4382546" cy="3345645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568BC19-F052-4108-93E1-6A3D1DEC0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8535" y="47845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5FD337D-4D6B-4C8B-B6F5-121097E09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94346" y="5103601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7EA16281-F19E-506F-A452-DCC53B944856}"/>
              </a:ext>
            </a:extLst>
          </p:cNvPr>
          <p:cNvSpPr txBox="1"/>
          <p:nvPr/>
        </p:nvSpPr>
        <p:spPr>
          <a:xfrm>
            <a:off x="3364992" y="4151376"/>
            <a:ext cx="3319272" cy="192024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/>
              <a:t>Erdély Románia egyik történelmi régiója, amely gazdag magyar kulturális emlékekben és természeti szépségekben. Székelyföld Erdély keleti részén található, ahol a székely magyarok hagyományai és kultúrája ma is nagyon fontos szerepet játszik.</a:t>
            </a:r>
          </a:p>
        </p:txBody>
      </p:sp>
      <p:pic>
        <p:nvPicPr>
          <p:cNvPr id="6" name="Kép 5" descr="Erdély története a magyar honfoglalásig – Wikipédia">
            <a:extLst>
              <a:ext uri="{FF2B5EF4-FFF2-40B4-BE49-F238E27FC236}">
                <a16:creationId xmlns:a16="http://schemas.microsoft.com/office/drawing/2014/main" id="{6498D5B2-89F0-E886-344C-BC058AC9506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/>
          <a:stretch>
            <a:fillRect/>
          </a:stretch>
        </p:blipFill>
        <p:spPr>
          <a:xfrm>
            <a:off x="7809462" y="3512354"/>
            <a:ext cx="4382545" cy="334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561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44C303F1-2283-0F8A-B31A-378DBC0DB5E6}"/>
              </a:ext>
            </a:extLst>
          </p:cNvPr>
          <p:cNvSpPr txBox="1"/>
          <p:nvPr/>
        </p:nvSpPr>
        <p:spPr>
          <a:xfrm>
            <a:off x="726689" y="1711296"/>
            <a:ext cx="3816096" cy="369437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6000" b="1" i="1"/>
              <a:t>1.nap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1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a Király-</a:t>
            </a:r>
            <a:r>
              <a:rPr lang="en-US" sz="2000" b="1" dirty="0" err="1"/>
              <a:t>hágó</a:t>
            </a:r>
            <a:r>
              <a:rPr lang="en-US" sz="2000" dirty="0"/>
              <a:t>, </a:t>
            </a:r>
            <a:r>
              <a:rPr lang="en-US" sz="2000" dirty="0" err="1"/>
              <a:t>ahol</a:t>
            </a:r>
            <a:r>
              <a:rPr lang="en-US" sz="2000" dirty="0"/>
              <a:t> </a:t>
            </a:r>
            <a:r>
              <a:rPr lang="en-US" sz="2000" dirty="0" err="1"/>
              <a:t>lenyűgöző</a:t>
            </a:r>
            <a:r>
              <a:rPr lang="en-US" sz="2000" dirty="0"/>
              <a:t> </a:t>
            </a:r>
            <a:r>
              <a:rPr lang="en-US" sz="2000" dirty="0" err="1"/>
              <a:t>panoráma</a:t>
            </a:r>
            <a:r>
              <a:rPr lang="en-US" sz="2000" dirty="0"/>
              <a:t> </a:t>
            </a:r>
            <a:r>
              <a:rPr lang="en-US" sz="2000" dirty="0" err="1"/>
              <a:t>nyílik</a:t>
            </a:r>
            <a:r>
              <a:rPr lang="en-US" sz="2000" dirty="0"/>
              <a:t> a </a:t>
            </a:r>
            <a:r>
              <a:rPr lang="en-US" sz="2000" dirty="0" err="1"/>
              <a:t>vidékre</a:t>
            </a:r>
            <a:r>
              <a:rPr lang="en-US" sz="2000" dirty="0"/>
              <a:t>. </a:t>
            </a:r>
            <a:r>
              <a:rPr lang="en-US" sz="2000" dirty="0" err="1"/>
              <a:t>Út</a:t>
            </a:r>
            <a:r>
              <a:rPr lang="en-US" sz="2000" dirty="0"/>
              <a:t> </a:t>
            </a:r>
            <a:r>
              <a:rPr lang="en-US" sz="2000" dirty="0" err="1"/>
              <a:t>közben</a:t>
            </a:r>
            <a:r>
              <a:rPr lang="en-US" sz="2000" dirty="0"/>
              <a:t> </a:t>
            </a:r>
            <a:r>
              <a:rPr lang="en-US" sz="2000" dirty="0" err="1"/>
              <a:t>megcsodálhattuk</a:t>
            </a:r>
            <a:r>
              <a:rPr lang="en-US" sz="2000" dirty="0"/>
              <a:t> a </a:t>
            </a:r>
            <a:r>
              <a:rPr lang="en-US" sz="2000" b="1" dirty="0"/>
              <a:t>Tordai-</a:t>
            </a:r>
            <a:r>
              <a:rPr lang="en-US" sz="2000" b="1" dirty="0" err="1"/>
              <a:t>hasadékot</a:t>
            </a:r>
            <a:endParaRPr lang="en-US" sz="2000" b="1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 err="1"/>
              <a:t>Bánffyhunyadi</a:t>
            </a:r>
            <a:r>
              <a:rPr lang="en-US" sz="2000" b="1" dirty="0"/>
              <a:t> </a:t>
            </a:r>
            <a:r>
              <a:rPr lang="en-US" sz="2000" b="1" dirty="0" err="1"/>
              <a:t>Reformatus</a:t>
            </a:r>
            <a:r>
              <a:rPr lang="en-US" sz="2000" b="1" dirty="0"/>
              <a:t> </a:t>
            </a:r>
            <a:r>
              <a:rPr lang="en-US" sz="2000" b="1" dirty="0" err="1"/>
              <a:t>Templom</a:t>
            </a:r>
            <a:endParaRPr lang="en-US" sz="2000" dirty="0" err="1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Ahol</a:t>
            </a:r>
            <a:r>
              <a:rPr lang="en-US" sz="2000" b="1" dirty="0"/>
              <a:t> </a:t>
            </a:r>
            <a:r>
              <a:rPr lang="en-US" sz="2000" dirty="0" err="1"/>
              <a:t>különleges</a:t>
            </a:r>
            <a:r>
              <a:rPr lang="en-US" sz="2000" dirty="0"/>
              <a:t> </a:t>
            </a:r>
            <a:r>
              <a:rPr lang="en-US" sz="2000" dirty="0" err="1"/>
              <a:t>kazettás</a:t>
            </a:r>
            <a:r>
              <a:rPr lang="en-US" sz="2000" dirty="0"/>
              <a:t> </a:t>
            </a:r>
            <a:r>
              <a:rPr lang="en-US" sz="2000" dirty="0" err="1"/>
              <a:t>mennyezetett</a:t>
            </a:r>
            <a:r>
              <a:rPr lang="en-US" sz="2000" dirty="0"/>
              <a:t> </a:t>
            </a:r>
            <a:r>
              <a:rPr lang="en-US" sz="2000" dirty="0" err="1"/>
              <a:t>csodálhattunk</a:t>
            </a:r>
            <a:r>
              <a:rPr lang="en-US" sz="2000" dirty="0"/>
              <a:t> meg. </a:t>
            </a:r>
          </a:p>
        </p:txBody>
      </p:sp>
      <p:pic>
        <p:nvPicPr>
          <p:cNvPr id="3" name="Kép 2" descr="A képen bútorok, templom, fedett pályás, fal látható&#10;&#10;Lehet, hogy az AI által létrehozott tartalom helytelen.">
            <a:extLst>
              <a:ext uri="{FF2B5EF4-FFF2-40B4-BE49-F238E27FC236}">
                <a16:creationId xmlns:a16="http://schemas.microsoft.com/office/drawing/2014/main" id="{1D434867-FBAF-2F85-7217-1D772FDF879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>
            <a:fillRect/>
          </a:stretch>
        </p:blipFill>
        <p:spPr>
          <a:xfrm>
            <a:off x="4904316" y="-4"/>
            <a:ext cx="7287684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pic>
        <p:nvPicPr>
          <p:cNvPr id="4" name="Kép 3" descr="Bánffyhunyad - Református templom, korábban Szent Erzsébet-templom">
            <a:extLst>
              <a:ext uri="{FF2B5EF4-FFF2-40B4-BE49-F238E27FC236}">
                <a16:creationId xmlns:a16="http://schemas.microsoft.com/office/drawing/2014/main" id="{864DEC9F-76B5-A30D-E4F8-43E1EB16B9A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26728" y="3802961"/>
            <a:ext cx="7472381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00987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1">
            <a:extLst>
              <a:ext uri="{FF2B5EF4-FFF2-40B4-BE49-F238E27FC236}">
                <a16:creationId xmlns:a16="http://schemas.microsoft.com/office/drawing/2014/main" id="{4E98B8B0-573C-43DD-85FE-31433D570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ép 4" descr="A Békás-szoros: Erdély természeti csodája - Lelépő">
            <a:extLst>
              <a:ext uri="{FF2B5EF4-FFF2-40B4-BE49-F238E27FC236}">
                <a16:creationId xmlns:a16="http://schemas.microsoft.com/office/drawing/2014/main" id="{EBC23471-5C57-CAA0-0D0E-AA3B75C4718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20" y="10"/>
            <a:ext cx="7642726" cy="6857990"/>
          </a:xfrm>
          <a:prstGeom prst="rect">
            <a:avLst/>
          </a:prstGeom>
        </p:spPr>
      </p:pic>
      <p:sp>
        <p:nvSpPr>
          <p:cNvPr id="23" name="Rectangle 13">
            <a:extLst>
              <a:ext uri="{FF2B5EF4-FFF2-40B4-BE49-F238E27FC236}">
                <a16:creationId xmlns:a16="http://schemas.microsoft.com/office/drawing/2014/main" id="{0ADDB668-2CA4-4D2B-9C34-3487CA33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263" y="3986129"/>
            <a:ext cx="6288261" cy="2253231"/>
          </a:xfrm>
          <a:prstGeom prst="rect">
            <a:avLst/>
          </a:prstGeom>
          <a:solidFill>
            <a:schemeClr val="bg1">
              <a:alpha val="95000"/>
            </a:schemeClr>
          </a:solidFill>
          <a:ln w="12700">
            <a:solidFill>
              <a:srgbClr val="EFEFE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EBA4FEAD-A797-ED91-51DB-AB61B67C6875}"/>
              </a:ext>
            </a:extLst>
          </p:cNvPr>
          <p:cNvSpPr txBox="1"/>
          <p:nvPr/>
        </p:nvSpPr>
        <p:spPr>
          <a:xfrm>
            <a:off x="841248" y="4152624"/>
            <a:ext cx="2112264" cy="192024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 i="1" kern="1200">
                <a:latin typeface="+mj-lt"/>
                <a:ea typeface="+mj-ea"/>
                <a:cs typeface="+mj-cs"/>
              </a:rPr>
              <a:t>2.nap</a:t>
            </a:r>
          </a:p>
        </p:txBody>
      </p:sp>
      <p:pic>
        <p:nvPicPr>
          <p:cNvPr id="4" name="Kép 3" descr="Erdély varázsa – Gyilkos-tó, Békás-szoros és a Fogarasi-havasok csodái –  Görbe Travel">
            <a:extLst>
              <a:ext uri="{FF2B5EF4-FFF2-40B4-BE49-F238E27FC236}">
                <a16:creationId xmlns:a16="http://schemas.microsoft.com/office/drawing/2014/main" id="{3C5181EC-A412-8A6C-8B48-AF23AF99268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720049" y="10"/>
            <a:ext cx="4471952" cy="2240270"/>
          </a:xfrm>
          <a:prstGeom prst="rect">
            <a:avLst/>
          </a:prstGeom>
        </p:spPr>
      </p:pic>
      <p:sp>
        <p:nvSpPr>
          <p:cNvPr id="24" name="Rectangle 15">
            <a:extLst>
              <a:ext uri="{FF2B5EF4-FFF2-40B4-BE49-F238E27FC236}">
                <a16:creationId xmlns:a16="http://schemas.microsoft.com/office/drawing/2014/main" id="{2568BC19-F052-4108-93E1-6A3D1DEC0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8370" y="47845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7">
            <a:extLst>
              <a:ext uri="{FF2B5EF4-FFF2-40B4-BE49-F238E27FC236}">
                <a16:creationId xmlns:a16="http://schemas.microsoft.com/office/drawing/2014/main" id="{D5FD337D-4D6B-4C8B-B6F5-121097E09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407046" y="5103601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887889F0-FD82-CEE9-0004-52A3AB636011}"/>
              </a:ext>
            </a:extLst>
          </p:cNvPr>
          <p:cNvSpPr txBox="1"/>
          <p:nvPr/>
        </p:nvSpPr>
        <p:spPr>
          <a:xfrm>
            <a:off x="3364992" y="4151376"/>
            <a:ext cx="3319272" cy="192024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/>
              <a:t>-Gyilkos tó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/>
              <a:t>-Békás Szoros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/>
              <a:t>-Medve-tó(Szováta)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/>
              <a:t>-Folklór est</a:t>
            </a:r>
          </a:p>
        </p:txBody>
      </p:sp>
      <p:pic>
        <p:nvPicPr>
          <p:cNvPr id="7" name="Kép 6" descr="Lehet, hogy egy kép erről: fuvola/furulya, klarinét, szaxofon és trombita">
            <a:extLst>
              <a:ext uri="{FF2B5EF4-FFF2-40B4-BE49-F238E27FC236}">
                <a16:creationId xmlns:a16="http://schemas.microsoft.com/office/drawing/2014/main" id="{2478D563-13D3-E93C-CD42-9553AE07E7C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720049" y="2308860"/>
            <a:ext cx="4471952" cy="2240280"/>
          </a:xfrm>
          <a:prstGeom prst="rect">
            <a:avLst/>
          </a:prstGeom>
        </p:spPr>
      </p:pic>
      <p:pic>
        <p:nvPicPr>
          <p:cNvPr id="6" name="Kép 5" descr="Medve-tó – Wikipédia">
            <a:extLst>
              <a:ext uri="{FF2B5EF4-FFF2-40B4-BE49-F238E27FC236}">
                <a16:creationId xmlns:a16="http://schemas.microsoft.com/office/drawing/2014/main" id="{190782AE-29AC-D95F-2249-4690559C704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720049" y="4617720"/>
            <a:ext cx="4471957" cy="224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112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CB593EA-2F98-479F-B4C4-F366571FA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Kép 2" descr="Fájl:Farkaslaka, Tamási Áron sírja 3.jpg – Wikipédia">
            <a:extLst>
              <a:ext uri="{FF2B5EF4-FFF2-40B4-BE49-F238E27FC236}">
                <a16:creationId xmlns:a16="http://schemas.microsoft.com/office/drawing/2014/main" id="{A54B6159-7152-D976-26AB-E94A23B2D95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00995" y="3447596"/>
            <a:ext cx="2775299" cy="3429732"/>
          </a:xfrm>
          <a:prstGeom prst="rect">
            <a:avLst/>
          </a:prstGeom>
        </p:spPr>
      </p:pic>
      <p:pic>
        <p:nvPicPr>
          <p:cNvPr id="4" name="Kép 3" descr="Tamási Áron emlékház - Farkaslaka">
            <a:extLst>
              <a:ext uri="{FF2B5EF4-FFF2-40B4-BE49-F238E27FC236}">
                <a16:creationId xmlns:a16="http://schemas.microsoft.com/office/drawing/2014/main" id="{392F8F66-A608-D2C0-4903-3BC01B7EA4B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45909" y="10"/>
            <a:ext cx="2971800" cy="3383268"/>
          </a:xfrm>
          <a:prstGeom prst="rect">
            <a:avLst/>
          </a:prstGeom>
        </p:spPr>
      </p:pic>
      <p:pic>
        <p:nvPicPr>
          <p:cNvPr id="6" name="Kép 5" descr="A kőrispataki szalmakalap múzeum | Borvizek Földje">
            <a:extLst>
              <a:ext uri="{FF2B5EF4-FFF2-40B4-BE49-F238E27FC236}">
                <a16:creationId xmlns:a16="http://schemas.microsoft.com/office/drawing/2014/main" id="{710AB79D-4288-CFAD-862A-A6BAD6391C0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220200" y="10"/>
            <a:ext cx="2971800" cy="3383268"/>
          </a:xfrm>
          <a:prstGeom prst="rect">
            <a:avLst/>
          </a:prstGeom>
        </p:spPr>
      </p:pic>
      <p:pic>
        <p:nvPicPr>
          <p:cNvPr id="7" name="Kép 6" descr="Az elárasztott Bözödújfalu | Érdekes Világ">
            <a:extLst>
              <a:ext uri="{FF2B5EF4-FFF2-40B4-BE49-F238E27FC236}">
                <a16:creationId xmlns:a16="http://schemas.microsoft.com/office/drawing/2014/main" id="{52DF0AF3-A868-3951-4113-339E6F43C0A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>
            <a:fillRect/>
          </a:stretch>
        </p:blipFill>
        <p:spPr>
          <a:xfrm>
            <a:off x="-1018" y="-743"/>
            <a:ext cx="6044438" cy="33832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9BEB6D0-9E4E-4221-93D1-74ABECEE9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5910" y="3474720"/>
            <a:ext cx="6046090" cy="3383281"/>
          </a:xfrm>
          <a:prstGeom prst="rect">
            <a:avLst/>
          </a:prstGeom>
          <a:solidFill>
            <a:srgbClr val="4751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1FE422BB-FC47-EE3C-4613-4C2A6D6BD27E}"/>
              </a:ext>
            </a:extLst>
          </p:cNvPr>
          <p:cNvSpPr txBox="1"/>
          <p:nvPr/>
        </p:nvSpPr>
        <p:spPr>
          <a:xfrm>
            <a:off x="6488941" y="4157463"/>
            <a:ext cx="5366610" cy="175873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 fontScale="85000" lnSpcReduction="200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6000" b="1" i="1">
                <a:solidFill>
                  <a:srgbClr val="FFFFFF"/>
                </a:solidFill>
              </a:rPr>
              <a:t>3.nap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-</a:t>
            </a:r>
            <a:r>
              <a:rPr lang="en-US" sz="2000" dirty="0" err="1">
                <a:solidFill>
                  <a:srgbClr val="FFFFFF"/>
                </a:solidFill>
              </a:rPr>
              <a:t>Farkaslakán</a:t>
            </a:r>
            <a:r>
              <a:rPr lang="en-US" sz="2000" dirty="0">
                <a:solidFill>
                  <a:srgbClr val="FFFFFF"/>
                </a:solidFill>
              </a:rPr>
              <a:t> a Tamási Áron </a:t>
            </a:r>
            <a:r>
              <a:rPr lang="en-US" sz="2000" dirty="0" err="1">
                <a:solidFill>
                  <a:srgbClr val="FFFFFF"/>
                </a:solidFill>
              </a:rPr>
              <a:t>sír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és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szülőház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br>
              <a:rPr lang="en-US" sz="2000" dirty="0"/>
            </a:br>
            <a:endParaRPr lang="en-US" sz="2000" dirty="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-</a:t>
            </a:r>
            <a:r>
              <a:rPr lang="en-US" sz="2000" dirty="0" err="1">
                <a:solidFill>
                  <a:srgbClr val="FFFFFF"/>
                </a:solidFill>
              </a:rPr>
              <a:t>Kőrispatak</a:t>
            </a:r>
            <a:r>
              <a:rPr lang="en-US" sz="2000" dirty="0">
                <a:solidFill>
                  <a:srgbClr val="FFFFFF"/>
                </a:solidFill>
              </a:rPr>
              <a:t>- A </a:t>
            </a:r>
            <a:r>
              <a:rPr lang="en-US" sz="2000" dirty="0" err="1">
                <a:solidFill>
                  <a:srgbClr val="FFFFFF"/>
                </a:solidFill>
              </a:rPr>
              <a:t>szalma</a:t>
            </a:r>
            <a:endParaRPr lang="en-US" sz="2000" dirty="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-</a:t>
            </a:r>
            <a:r>
              <a:rPr lang="en-US" sz="2000" dirty="0" err="1">
                <a:solidFill>
                  <a:srgbClr val="FFFFFF"/>
                </a:solidFill>
              </a:rPr>
              <a:t>Bözödújfalu</a:t>
            </a:r>
            <a:r>
              <a:rPr lang="en-US" sz="2000" dirty="0">
                <a:solidFill>
                  <a:srgbClr val="FFFFFF"/>
                </a:solidFill>
              </a:rPr>
              <a:t>-Az </a:t>
            </a:r>
            <a:r>
              <a:rPr lang="en-US" sz="2000" dirty="0" err="1">
                <a:solidFill>
                  <a:srgbClr val="FFFFFF"/>
                </a:solidFill>
              </a:rPr>
              <a:t>elárasztott</a:t>
            </a:r>
            <a:r>
              <a:rPr lang="en-US" sz="2000" dirty="0">
                <a:solidFill>
                  <a:srgbClr val="FFFFFF"/>
                </a:solidFill>
              </a:rPr>
              <a:t> Falu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6837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CB593EA-2F98-479F-B4C4-F366571FA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Kép 8" descr="Lehet, hogy egy kép erről: tömeg">
            <a:extLst>
              <a:ext uri="{FF2B5EF4-FFF2-40B4-BE49-F238E27FC236}">
                <a16:creationId xmlns:a16="http://schemas.microsoft.com/office/drawing/2014/main" id="{5A0057D9-FD63-DBE8-9F49-AFABDAE3D93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281" y="40641"/>
            <a:ext cx="2970465" cy="3383279"/>
          </a:xfrm>
          <a:prstGeom prst="rect">
            <a:avLst/>
          </a:prstGeom>
        </p:spPr>
      </p:pic>
      <p:pic>
        <p:nvPicPr>
          <p:cNvPr id="4" name="Kép 3" descr="Lehet, hogy egy kép erről: a Brandenburgi kapu">
            <a:extLst>
              <a:ext uri="{FF2B5EF4-FFF2-40B4-BE49-F238E27FC236}">
                <a16:creationId xmlns:a16="http://schemas.microsoft.com/office/drawing/2014/main" id="{1457CC72-DB77-E358-46DE-8E3C4986A9F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72956" y="10"/>
            <a:ext cx="2970465" cy="3383268"/>
          </a:xfrm>
          <a:prstGeom prst="rect">
            <a:avLst/>
          </a:prstGeom>
        </p:spPr>
      </p:pic>
      <p:pic>
        <p:nvPicPr>
          <p:cNvPr id="7" name="Kép 6" descr="Nem érhető el leírás a fényképhez.">
            <a:extLst>
              <a:ext uri="{FF2B5EF4-FFF2-40B4-BE49-F238E27FC236}">
                <a16:creationId xmlns:a16="http://schemas.microsoft.com/office/drawing/2014/main" id="{394ED8D6-4D6A-2D66-1C9A-6309B11E893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45909" y="10"/>
            <a:ext cx="2971800" cy="3383268"/>
          </a:xfrm>
          <a:prstGeom prst="rect">
            <a:avLst/>
          </a:prstGeom>
        </p:spPr>
      </p:pic>
      <p:pic>
        <p:nvPicPr>
          <p:cNvPr id="6" name="Kép 5" descr="Lehet, hogy egy kép erről: fűrésztelep">
            <a:extLst>
              <a:ext uri="{FF2B5EF4-FFF2-40B4-BE49-F238E27FC236}">
                <a16:creationId xmlns:a16="http://schemas.microsoft.com/office/drawing/2014/main" id="{CDB644A9-FD60-30F4-3CDF-AF44898B1FA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220200" y="10"/>
            <a:ext cx="2971800" cy="3383268"/>
          </a:xfrm>
          <a:prstGeom prst="rect">
            <a:avLst/>
          </a:prstGeom>
        </p:spPr>
      </p:pic>
      <p:pic>
        <p:nvPicPr>
          <p:cNvPr id="8" name="Kép 7" descr="Lehet, hogy egy kép erről: gomba">
            <a:extLst>
              <a:ext uri="{FF2B5EF4-FFF2-40B4-BE49-F238E27FC236}">
                <a16:creationId xmlns:a16="http://schemas.microsoft.com/office/drawing/2014/main" id="{9B5D2D4B-FEEF-5603-2DBB-D3FDC9F6ECB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017" y="3474720"/>
            <a:ext cx="2970465" cy="338328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9BEB6D0-9E4E-4221-93D1-74ABECEE9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5910" y="3474720"/>
            <a:ext cx="6046090" cy="3383281"/>
          </a:xfrm>
          <a:prstGeom prst="rect">
            <a:avLst/>
          </a:prstGeom>
          <a:solidFill>
            <a:srgbClr val="7C5E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Kép 4" descr="Lehet, hogy egy kép erről: szöveg">
            <a:extLst>
              <a:ext uri="{FF2B5EF4-FFF2-40B4-BE49-F238E27FC236}">
                <a16:creationId xmlns:a16="http://schemas.microsoft.com/office/drawing/2014/main" id="{161ABBFA-89DC-1169-4518-7A91E47C395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59902" y="3474719"/>
            <a:ext cx="2970466" cy="3383280"/>
          </a:xfrm>
          <a:prstGeom prst="rect">
            <a:avLst/>
          </a:prstGeom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1DB1DBE3-B21C-1DB8-BA53-96FFA8DF041E}"/>
              </a:ext>
            </a:extLst>
          </p:cNvPr>
          <p:cNvSpPr txBox="1"/>
          <p:nvPr/>
        </p:nvSpPr>
        <p:spPr>
          <a:xfrm>
            <a:off x="6317088" y="3819705"/>
            <a:ext cx="8079330" cy="269345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marL="228600" indent="-4572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i="1" dirty="0">
                <a:solidFill>
                  <a:srgbClr val="FFFFFF"/>
                </a:solidFill>
              </a:rPr>
              <a:t>4.nap</a:t>
            </a:r>
            <a:br>
              <a:rPr lang="en-US" sz="1500" dirty="0"/>
            </a:br>
            <a:r>
              <a:rPr lang="en-US" dirty="0">
                <a:solidFill>
                  <a:srgbClr val="FFFFFF"/>
                </a:solidFill>
              </a:rPr>
              <a:t>-</a:t>
            </a:r>
            <a:r>
              <a:rPr lang="en-US" dirty="0" err="1">
                <a:solidFill>
                  <a:srgbClr val="FFFFFF"/>
                </a:solidFill>
              </a:rPr>
              <a:t>Székelyudvarhely</a:t>
            </a:r>
            <a:r>
              <a:rPr lang="en-US" dirty="0">
                <a:solidFill>
                  <a:srgbClr val="FFFFFF"/>
                </a:solidFill>
              </a:rPr>
              <a:t>-Vas Székely</a:t>
            </a:r>
          </a:p>
          <a:p>
            <a:pPr marL="228600" indent="-4572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br>
              <a:rPr lang="en-US" dirty="0"/>
            </a:br>
            <a:r>
              <a:rPr lang="en-US" dirty="0">
                <a:solidFill>
                  <a:srgbClr val="FFFFFF"/>
                </a:solidFill>
              </a:rPr>
              <a:t>-</a:t>
            </a:r>
            <a:r>
              <a:rPr lang="en-US" dirty="0" err="1">
                <a:solidFill>
                  <a:srgbClr val="FFFFFF"/>
                </a:solidFill>
              </a:rPr>
              <a:t>Farkaslaka-Kürtöskalács</a:t>
            </a:r>
          </a:p>
          <a:p>
            <a:pPr marL="571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</a:rPr>
              <a:t>-Kalonda </a:t>
            </a:r>
            <a:r>
              <a:rPr lang="en-US" dirty="0" err="1">
                <a:solidFill>
                  <a:srgbClr val="FFFFFF"/>
                </a:solidFill>
              </a:rPr>
              <a:t>Tető</a:t>
            </a:r>
            <a:endParaRPr lang="en-US" dirty="0">
              <a:solidFill>
                <a:srgbClr val="FFFFFF"/>
              </a:solidFill>
            </a:endParaRPr>
          </a:p>
          <a:p>
            <a:pPr marL="571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</a:rPr>
              <a:t>-</a:t>
            </a:r>
            <a:r>
              <a:rPr lang="en-US" dirty="0" err="1">
                <a:solidFill>
                  <a:srgbClr val="FFFFFF"/>
                </a:solidFill>
              </a:rPr>
              <a:t>Korond-Talpászat</a:t>
            </a:r>
            <a:endParaRPr lang="en-US" dirty="0">
              <a:solidFill>
                <a:srgbClr val="FFFFFF"/>
              </a:solidFill>
            </a:endParaRPr>
          </a:p>
          <a:p>
            <a:pPr marL="571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</a:rPr>
              <a:t>-</a:t>
            </a:r>
            <a:r>
              <a:rPr lang="en-US" dirty="0" err="1">
                <a:solidFill>
                  <a:srgbClr val="FFFFFF"/>
                </a:solidFill>
              </a:rPr>
              <a:t>Gasztrónomiai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Ebéd</a:t>
            </a:r>
            <a:r>
              <a:rPr lang="en-US" dirty="0">
                <a:solidFill>
                  <a:srgbClr val="FFFFFF"/>
                </a:solidFill>
              </a:rPr>
              <a:t> </a:t>
            </a:r>
            <a:endParaRPr lang="en-US">
              <a:solidFill>
                <a:srgbClr val="FFFFFF"/>
              </a:solidFill>
            </a:endParaRPr>
          </a:p>
          <a:p>
            <a:pPr marL="571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FFFFFF"/>
                </a:solidFill>
              </a:rPr>
              <a:t>Parajdi</a:t>
            </a:r>
            <a:r>
              <a:rPr lang="en-US" dirty="0">
                <a:solidFill>
                  <a:srgbClr val="FFFFFF"/>
                </a:solidFill>
              </a:rPr>
              <a:t> Só </a:t>
            </a:r>
            <a:r>
              <a:rPr lang="en-US" dirty="0" err="1">
                <a:solidFill>
                  <a:srgbClr val="FFFFFF"/>
                </a:solidFill>
              </a:rPr>
              <a:t>feldolgozása</a:t>
            </a:r>
            <a:endParaRPr lang="en-US" dirty="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439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2172A0AC-3DCE-4672-BCAF-28FEF91F6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0">
            <a:extLst>
              <a:ext uri="{FF2B5EF4-FFF2-40B4-BE49-F238E27FC236}">
                <a16:creationId xmlns:a16="http://schemas.microsoft.com/office/drawing/2014/main" id="{AE6F1C77-EDC9-4C5F-8C1C-62DD46BDA3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Kép 2" descr="Nem érhető el leírás a fényképhez.">
            <a:extLst>
              <a:ext uri="{FF2B5EF4-FFF2-40B4-BE49-F238E27FC236}">
                <a16:creationId xmlns:a16="http://schemas.microsoft.com/office/drawing/2014/main" id="{4A3B8940-1241-7BAA-B865-9FB306FF97B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20" y="10"/>
            <a:ext cx="8450297" cy="6857990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4A4DFA95-CED6-C865-F590-A079F49B09C3}"/>
              </a:ext>
            </a:extLst>
          </p:cNvPr>
          <p:cNvSpPr txBox="1"/>
          <p:nvPr/>
        </p:nvSpPr>
        <p:spPr>
          <a:xfrm>
            <a:off x="838200" y="2219785"/>
            <a:ext cx="4619621" cy="395717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</a:rPr>
              <a:t>5. nap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</a:rPr>
              <a:t>1000 éves határ-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</a:rPr>
              <a:t>Gyimesbükk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</a:rPr>
              <a:t>-Csíksomlyói borvízkút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</a:rPr>
              <a:t>-Katolikus kegytemplom</a:t>
            </a:r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F9CB976C-14DD-AA31-DEA5-769B42E2EA6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25997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29493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9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17" name="Straight Connector 11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zövegdoboz 2">
            <a:extLst>
              <a:ext uri="{FF2B5EF4-FFF2-40B4-BE49-F238E27FC236}">
                <a16:creationId xmlns:a16="http://schemas.microsoft.com/office/drawing/2014/main" id="{FEAD7881-E078-DD5F-F441-17AA75932A96}"/>
              </a:ext>
            </a:extLst>
          </p:cNvPr>
          <p:cNvSpPr txBox="1"/>
          <p:nvPr/>
        </p:nvSpPr>
        <p:spPr>
          <a:xfrm>
            <a:off x="897769" y="1909192"/>
            <a:ext cx="4586513" cy="364771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6600" b="1" i="1">
                <a:solidFill>
                  <a:schemeClr val="bg1"/>
                </a:solidFill>
              </a:rPr>
              <a:t>6.nap</a:t>
            </a:r>
            <a:endParaRPr lang="en-US" sz="6600" b="1" i="1" dirty="0">
              <a:solidFill>
                <a:schemeClr val="bg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6600" b="1" i="1" dirty="0" err="1">
                <a:solidFill>
                  <a:schemeClr val="bg1"/>
                </a:solidFill>
              </a:rPr>
              <a:t>Hazaút</a:t>
            </a:r>
          </a:p>
        </p:txBody>
      </p:sp>
      <p:pic>
        <p:nvPicPr>
          <p:cNvPr id="4" name="Kép 3" descr="Lehet, hogy egy kép erről: egy vagy több ember, emlékmű, tömeg és szöveg">
            <a:extLst>
              <a:ext uri="{FF2B5EF4-FFF2-40B4-BE49-F238E27FC236}">
                <a16:creationId xmlns:a16="http://schemas.microsoft.com/office/drawing/2014/main" id="{B5791CE0-2082-8F87-A373-BC1D4DDF12A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25453" y="1"/>
            <a:ext cx="5666547" cy="3398024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A240C79-242E-4918-9F28-B101847D1C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522277" y="3386960"/>
            <a:ext cx="5669723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Kép 4" descr="Lehet, hogy egy kép erről: fa és , szöveg, amely így szól: „9 ATARTA ATARTALANUL! IEEFTAVEL I It”">
            <a:extLst>
              <a:ext uri="{FF2B5EF4-FFF2-40B4-BE49-F238E27FC236}">
                <a16:creationId xmlns:a16="http://schemas.microsoft.com/office/drawing/2014/main" id="{E548A783-EC41-3951-6F7D-AB9A32C9837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22277" y="3398024"/>
            <a:ext cx="5669723" cy="3469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123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Kép 1" descr="A képen szöveg, poszter, művészet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8D2481E0-BB3C-6450-D2CC-908D396D86E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1118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139</Words>
  <Application>Microsoft Office PowerPoint</Application>
  <PresentationFormat>Widescreen</PresentationFormat>
  <Paragraphs>32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Meiryo</vt:lpstr>
      <vt:lpstr>Aptos</vt:lpstr>
      <vt:lpstr>Aptos Display</vt:lpstr>
      <vt:lpstr>Arial</vt:lpstr>
      <vt:lpstr>Calibri</vt:lpstr>
      <vt:lpstr>Office-téma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Horváth Imre</dc:creator>
  <cp:lastModifiedBy>Admin Erkel</cp:lastModifiedBy>
  <cp:revision>244</cp:revision>
  <dcterms:created xsi:type="dcterms:W3CDTF">2026-05-17T16:51:26Z</dcterms:created>
  <dcterms:modified xsi:type="dcterms:W3CDTF">2026-06-16T12:51:58Z</dcterms:modified>
</cp:coreProperties>
</file>